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17"/>
  </p:notesMasterIdLst>
  <p:handoutMasterIdLst>
    <p:handoutMasterId r:id="rId18"/>
  </p:handoutMasterIdLst>
  <p:sldIdLst>
    <p:sldId id="280" r:id="rId2"/>
    <p:sldId id="492" r:id="rId3"/>
    <p:sldId id="470" r:id="rId4"/>
    <p:sldId id="489" r:id="rId5"/>
    <p:sldId id="474" r:id="rId6"/>
    <p:sldId id="494" r:id="rId7"/>
    <p:sldId id="495" r:id="rId8"/>
    <p:sldId id="497" r:id="rId9"/>
    <p:sldId id="501" r:id="rId10"/>
    <p:sldId id="498" r:id="rId11"/>
    <p:sldId id="499" r:id="rId12"/>
    <p:sldId id="500" r:id="rId13"/>
    <p:sldId id="503" r:id="rId14"/>
    <p:sldId id="502" r:id="rId15"/>
    <p:sldId id="493" r:id="rId1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7958" autoAdjust="0"/>
    <p:restoredTop sz="94696" autoAdjust="0"/>
  </p:normalViewPr>
  <p:slideViewPr>
    <p:cSldViewPr>
      <p:cViewPr varScale="1">
        <p:scale>
          <a:sx n="105" d="100"/>
          <a:sy n="105" d="100"/>
        </p:scale>
        <p:origin x="69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820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rossiecl\Downloads\AgeSpecificFertilityRates-20160923074920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ssiecl\Desktop\n)%20september%20paper\figures%20trends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ssiecl\Desktop\n)%20september%20paper\results\comparison%20HDSS%20DH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3600"/>
            </a:pPr>
            <a:r>
              <a:rPr lang="en-US" sz="2800" b="1" i="0" baseline="0" dirty="0">
                <a:effectLst/>
              </a:rPr>
              <a:t>Adolescent birth rate </a:t>
            </a:r>
            <a:r>
              <a:rPr lang="en-US" sz="2800" b="1" i="0" baseline="0" dirty="0" smtClean="0">
                <a:effectLst/>
              </a:rPr>
              <a:t>1990-2015, </a:t>
            </a:r>
            <a:r>
              <a:rPr lang="en-US" sz="2800" b="1" i="0" baseline="0" dirty="0">
                <a:effectLst/>
              </a:rPr>
              <a:t>world regions</a:t>
            </a:r>
            <a:endParaRPr lang="en-US" sz="2800" dirty="0">
              <a:effectLst/>
            </a:endParaRP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'[AgeSpecificFertilityRates-20160923074920.xls]Data'!$M$13</c:f>
              <c:strCache>
                <c:ptCount val="1"/>
                <c:pt idx="0">
                  <c:v>   Sub-Saharan Africa</c:v>
                </c:pt>
              </c:strCache>
            </c:strRef>
          </c:tx>
          <c:spPr>
            <a:ln w="63500">
              <a:solidFill>
                <a:schemeClr val="tx1"/>
              </a:solidFill>
              <a:prstDash val="dash"/>
            </a:ln>
          </c:spPr>
          <c:marker>
            <c:symbol val="none"/>
          </c:marker>
          <c:cat>
            <c:strRef>
              <c:f>'[AgeSpecificFertilityRates-20160923074920.xls]Data'!$N$11:$R$11</c:f>
              <c:strCache>
                <c:ptCount val="5"/>
                <c:pt idx="0">
                  <c:v>1990 - 1995</c:v>
                </c:pt>
                <c:pt idx="1">
                  <c:v>1995 - 2000</c:v>
                </c:pt>
                <c:pt idx="2">
                  <c:v>2000 - 2005</c:v>
                </c:pt>
                <c:pt idx="3">
                  <c:v>2005 - 2010</c:v>
                </c:pt>
                <c:pt idx="4">
                  <c:v>2010 - 2015</c:v>
                </c:pt>
              </c:strCache>
            </c:strRef>
          </c:cat>
          <c:val>
            <c:numRef>
              <c:f>'[AgeSpecificFertilityRates-20160923074920.xls]Data'!$N$13:$R$13</c:f>
              <c:numCache>
                <c:formatCode>0.0</c:formatCode>
                <c:ptCount val="5"/>
                <c:pt idx="0">
                  <c:v>138.9</c:v>
                </c:pt>
                <c:pt idx="1">
                  <c:v>132.9</c:v>
                </c:pt>
                <c:pt idx="2">
                  <c:v>126.7</c:v>
                </c:pt>
                <c:pt idx="3">
                  <c:v>118.2</c:v>
                </c:pt>
                <c:pt idx="4">
                  <c:v>109.1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182-41F3-B27A-7197885D9357}"/>
            </c:ext>
          </c:extLst>
        </c:ser>
        <c:ser>
          <c:idx val="2"/>
          <c:order val="1"/>
          <c:tx>
            <c:strRef>
              <c:f>'[AgeSpecificFertilityRates-20160923074920.xls]Data'!$M$14</c:f>
              <c:strCache>
                <c:ptCount val="1"/>
                <c:pt idx="0">
                  <c:v>   Asia</c:v>
                </c:pt>
              </c:strCache>
            </c:strRef>
          </c:tx>
          <c:marker>
            <c:symbol val="none"/>
          </c:marker>
          <c:cat>
            <c:strRef>
              <c:f>'[AgeSpecificFertilityRates-20160923074920.xls]Data'!$N$11:$R$11</c:f>
              <c:strCache>
                <c:ptCount val="5"/>
                <c:pt idx="0">
                  <c:v>1990 - 1995</c:v>
                </c:pt>
                <c:pt idx="1">
                  <c:v>1995 - 2000</c:v>
                </c:pt>
                <c:pt idx="2">
                  <c:v>2000 - 2005</c:v>
                </c:pt>
                <c:pt idx="3">
                  <c:v>2005 - 2010</c:v>
                </c:pt>
                <c:pt idx="4">
                  <c:v>2010 - 2015</c:v>
                </c:pt>
              </c:strCache>
            </c:strRef>
          </c:cat>
          <c:val>
            <c:numRef>
              <c:f>'[AgeSpecificFertilityRates-20160923074920.xls]Data'!$N$14:$R$14</c:f>
              <c:numCache>
                <c:formatCode>0.0</c:formatCode>
                <c:ptCount val="5"/>
                <c:pt idx="0">
                  <c:v>55.8</c:v>
                </c:pt>
                <c:pt idx="1">
                  <c:v>47.5</c:v>
                </c:pt>
                <c:pt idx="2">
                  <c:v>39.300000000000004</c:v>
                </c:pt>
                <c:pt idx="3">
                  <c:v>33.700000000000003</c:v>
                </c:pt>
                <c:pt idx="4">
                  <c:v>30.4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182-41F3-B27A-7197885D9357}"/>
            </c:ext>
          </c:extLst>
        </c:ser>
        <c:ser>
          <c:idx val="3"/>
          <c:order val="2"/>
          <c:tx>
            <c:strRef>
              <c:f>'[AgeSpecificFertilityRates-20160923074920.xls]Data'!$M$15</c:f>
              <c:strCache>
                <c:ptCount val="1"/>
                <c:pt idx="0">
                  <c:v>   Europe</c:v>
                </c:pt>
              </c:strCache>
            </c:strRef>
          </c:tx>
          <c:spPr>
            <a:ln w="63500" cmpd="sng">
              <a:solidFill>
                <a:srgbClr val="FFC000"/>
              </a:solidFill>
            </a:ln>
          </c:spPr>
          <c:marker>
            <c:symbol val="none"/>
          </c:marker>
          <c:cat>
            <c:strRef>
              <c:f>'[AgeSpecificFertilityRates-20160923074920.xls]Data'!$N$11:$R$11</c:f>
              <c:strCache>
                <c:ptCount val="5"/>
                <c:pt idx="0">
                  <c:v>1990 - 1995</c:v>
                </c:pt>
                <c:pt idx="1">
                  <c:v>1995 - 2000</c:v>
                </c:pt>
                <c:pt idx="2">
                  <c:v>2000 - 2005</c:v>
                </c:pt>
                <c:pt idx="3">
                  <c:v>2005 - 2010</c:v>
                </c:pt>
                <c:pt idx="4">
                  <c:v>2010 - 2015</c:v>
                </c:pt>
              </c:strCache>
            </c:strRef>
          </c:cat>
          <c:val>
            <c:numRef>
              <c:f>'[AgeSpecificFertilityRates-20160923074920.xls]Data'!$N$15:$R$15</c:f>
              <c:numCache>
                <c:formatCode>0.0</c:formatCode>
                <c:ptCount val="5"/>
                <c:pt idx="0">
                  <c:v>31</c:v>
                </c:pt>
                <c:pt idx="1">
                  <c:v>23.9</c:v>
                </c:pt>
                <c:pt idx="2">
                  <c:v>19.899999999999999</c:v>
                </c:pt>
                <c:pt idx="3">
                  <c:v>19.399999999999999</c:v>
                </c:pt>
                <c:pt idx="4">
                  <c:v>16.2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182-41F3-B27A-7197885D9357}"/>
            </c:ext>
          </c:extLst>
        </c:ser>
        <c:ser>
          <c:idx val="4"/>
          <c:order val="3"/>
          <c:tx>
            <c:strRef>
              <c:f>'[AgeSpecificFertilityRates-20160923074920.xls]Data'!$M$16</c:f>
              <c:strCache>
                <c:ptCount val="1"/>
                <c:pt idx="0">
                  <c:v>   Latin America and the Caribbean</c:v>
                </c:pt>
              </c:strCache>
            </c:strRef>
          </c:tx>
          <c:spPr>
            <a:ln w="6350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'[AgeSpecificFertilityRates-20160923074920.xls]Data'!$N$11:$R$11</c:f>
              <c:strCache>
                <c:ptCount val="5"/>
                <c:pt idx="0">
                  <c:v>1990 - 1995</c:v>
                </c:pt>
                <c:pt idx="1">
                  <c:v>1995 - 2000</c:v>
                </c:pt>
                <c:pt idx="2">
                  <c:v>2000 - 2005</c:v>
                </c:pt>
                <c:pt idx="3">
                  <c:v>2005 - 2010</c:v>
                </c:pt>
                <c:pt idx="4">
                  <c:v>2010 - 2015</c:v>
                </c:pt>
              </c:strCache>
            </c:strRef>
          </c:cat>
          <c:val>
            <c:numRef>
              <c:f>'[AgeSpecificFertilityRates-20160923074920.xls]Data'!$N$16:$R$16</c:f>
              <c:numCache>
                <c:formatCode>0.0</c:formatCode>
                <c:ptCount val="5"/>
                <c:pt idx="0">
                  <c:v>82.5</c:v>
                </c:pt>
                <c:pt idx="1">
                  <c:v>83.5</c:v>
                </c:pt>
                <c:pt idx="2">
                  <c:v>78.7</c:v>
                </c:pt>
                <c:pt idx="3">
                  <c:v>70.400000000000006</c:v>
                </c:pt>
                <c:pt idx="4">
                  <c:v>66.5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182-41F3-B27A-7197885D9357}"/>
            </c:ext>
          </c:extLst>
        </c:ser>
        <c:ser>
          <c:idx val="5"/>
          <c:order val="4"/>
          <c:tx>
            <c:strRef>
              <c:f>'[AgeSpecificFertilityRates-20160923074920.xls]Data'!$M$17</c:f>
              <c:strCache>
                <c:ptCount val="1"/>
                <c:pt idx="0">
                  <c:v>   Northern America</c:v>
                </c:pt>
              </c:strCache>
            </c:strRef>
          </c:tx>
          <c:spPr>
            <a:ln w="63500" cmpd="sng">
              <a:solidFill>
                <a:srgbClr val="00B0F0"/>
              </a:solidFill>
            </a:ln>
          </c:spPr>
          <c:marker>
            <c:symbol val="none"/>
          </c:marker>
          <c:val>
            <c:numRef>
              <c:f>'[AgeSpecificFertilityRates-20160923074920.xls]Data'!$N$17:$R$17</c:f>
              <c:numCache>
                <c:formatCode>0.0</c:formatCode>
                <c:ptCount val="5"/>
                <c:pt idx="0">
                  <c:v>56.3</c:v>
                </c:pt>
                <c:pt idx="1">
                  <c:v>48.4</c:v>
                </c:pt>
                <c:pt idx="2">
                  <c:v>40.5</c:v>
                </c:pt>
                <c:pt idx="3">
                  <c:v>37.300000000000004</c:v>
                </c:pt>
                <c:pt idx="4">
                  <c:v>28.3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182-41F3-B27A-7197885D9357}"/>
            </c:ext>
          </c:extLst>
        </c:ser>
        <c:ser>
          <c:idx val="0"/>
          <c:order val="5"/>
          <c:tx>
            <c:strRef>
              <c:f>'[AgeSpecificFertilityRates-20160923074920.xls]Data'!$M$12</c:f>
              <c:strCache>
                <c:ptCount val="1"/>
                <c:pt idx="0">
                  <c:v>World</c:v>
                </c:pt>
              </c:strCache>
            </c:strRef>
          </c:tx>
          <c:spPr>
            <a:ln w="63500" cmpd="sng">
              <a:solidFill>
                <a:srgbClr val="00B050"/>
              </a:solidFill>
              <a:prstDash val="solid"/>
            </a:ln>
          </c:spPr>
          <c:marker>
            <c:symbol val="none"/>
          </c:marker>
          <c:val>
            <c:numRef>
              <c:f>'[AgeSpecificFertilityRates-20160923074920.xls]Data'!$N$12:$R$12</c:f>
              <c:numCache>
                <c:formatCode>0.0</c:formatCode>
                <c:ptCount val="5"/>
                <c:pt idx="0">
                  <c:v>65</c:v>
                </c:pt>
                <c:pt idx="1">
                  <c:v>59.2</c:v>
                </c:pt>
                <c:pt idx="2">
                  <c:v>52.7</c:v>
                </c:pt>
                <c:pt idx="3">
                  <c:v>48.3</c:v>
                </c:pt>
                <c:pt idx="4">
                  <c:v>46.2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7182-41F3-B27A-7197885D93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5321344"/>
        <c:axId val="34383552"/>
      </c:lineChart>
      <c:catAx>
        <c:axId val="353213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2000"/>
            </a:pPr>
            <a:endParaRPr lang="fr-FR"/>
          </a:p>
        </c:txPr>
        <c:crossAx val="34383552"/>
        <c:crosses val="autoZero"/>
        <c:auto val="1"/>
        <c:lblAlgn val="ctr"/>
        <c:lblOffset val="100"/>
        <c:noMultiLvlLbl val="0"/>
      </c:catAx>
      <c:valAx>
        <c:axId val="34383552"/>
        <c:scaling>
          <c:orientation val="minMax"/>
          <c:max val="22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/>
                  <a:t>births</a:t>
                </a:r>
                <a:r>
                  <a:rPr lang="en-US" sz="2000" baseline="0"/>
                  <a:t> per 1000 women 15-19</a:t>
                </a:r>
                <a:endParaRPr lang="en-US" sz="2000"/>
              </a:p>
            </c:rich>
          </c:tx>
          <c:layout/>
          <c:overlay val="0"/>
        </c:title>
        <c:numFmt formatCode="0.0" sourceLinked="1"/>
        <c:majorTickMark val="none"/>
        <c:minorTickMark val="none"/>
        <c:tickLblPos val="nextTo"/>
        <c:txPr>
          <a:bodyPr/>
          <a:lstStyle/>
          <a:p>
            <a:pPr>
              <a:defRPr sz="2000"/>
            </a:pPr>
            <a:endParaRPr lang="fr-FR"/>
          </a:p>
        </c:txPr>
        <c:crossAx val="35321344"/>
        <c:crosses val="autoZero"/>
        <c:crossBetween val="between"/>
        <c:majorUnit val="20"/>
      </c:valAx>
    </c:plotArea>
    <c:legend>
      <c:legendPos val="r"/>
      <c:legendEntry>
        <c:idx val="0"/>
        <c:txPr>
          <a:bodyPr/>
          <a:lstStyle/>
          <a:p>
            <a:pPr>
              <a:defRPr sz="2000"/>
            </a:pPr>
            <a:endParaRPr lang="fr-FR"/>
          </a:p>
        </c:txPr>
      </c:legendEntry>
      <c:legendEntry>
        <c:idx val="1"/>
        <c:txPr>
          <a:bodyPr/>
          <a:lstStyle/>
          <a:p>
            <a:pPr>
              <a:defRPr sz="2000"/>
            </a:pPr>
            <a:endParaRPr lang="fr-FR"/>
          </a:p>
        </c:txPr>
      </c:legendEntry>
      <c:legendEntry>
        <c:idx val="2"/>
        <c:txPr>
          <a:bodyPr/>
          <a:lstStyle/>
          <a:p>
            <a:pPr>
              <a:defRPr sz="2000"/>
            </a:pPr>
            <a:endParaRPr lang="fr-FR"/>
          </a:p>
        </c:txPr>
      </c:legendEntry>
      <c:legendEntry>
        <c:idx val="3"/>
        <c:txPr>
          <a:bodyPr/>
          <a:lstStyle/>
          <a:p>
            <a:pPr>
              <a:defRPr sz="2000"/>
            </a:pPr>
            <a:endParaRPr lang="fr-FR"/>
          </a:p>
        </c:txPr>
      </c:legendEntry>
      <c:legendEntry>
        <c:idx val="4"/>
        <c:txPr>
          <a:bodyPr/>
          <a:lstStyle/>
          <a:p>
            <a:pPr>
              <a:defRPr sz="2000"/>
            </a:pPr>
            <a:endParaRPr lang="fr-FR"/>
          </a:p>
        </c:txPr>
      </c:legendEntry>
      <c:legendEntry>
        <c:idx val="5"/>
        <c:txPr>
          <a:bodyPr/>
          <a:lstStyle/>
          <a:p>
            <a:pPr>
              <a:defRPr sz="2000"/>
            </a:pPr>
            <a:endParaRPr lang="fr-FR"/>
          </a:p>
        </c:txPr>
      </c:legendEntry>
      <c:layout>
        <c:manualLayout>
          <c:xMode val="edge"/>
          <c:yMode val="edge"/>
          <c:x val="0.66027668416448004"/>
          <c:y val="0.17999106904217108"/>
          <c:w val="0.33694553805774302"/>
          <c:h val="0.64408568504357921"/>
        </c:manualLayout>
      </c:layout>
      <c:overlay val="0"/>
      <c:txPr>
        <a:bodyPr/>
        <a:lstStyle/>
        <a:p>
          <a:pPr>
            <a:defRPr sz="24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 dirty="0"/>
              <a:t>ABR,</a:t>
            </a:r>
            <a:r>
              <a:rPr lang="en-US" sz="2400" baseline="0" dirty="0"/>
              <a:t> 12 HDSS in </a:t>
            </a:r>
            <a:r>
              <a:rPr lang="en-US" sz="2400" baseline="0" dirty="0" smtClean="0"/>
              <a:t>sub-Saharan </a:t>
            </a:r>
            <a:r>
              <a:rPr lang="en-US" sz="2400" baseline="0" dirty="0"/>
              <a:t>Africa, varying periods </a:t>
            </a:r>
            <a:endParaRPr lang="en-US" sz="2400" dirty="0"/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'\Users\rossiecl\Dropbox\AA adolescent fertility INDEPTH\results obj 1 2 3 received\[Results_log files_22 august.xlsx]15-19'!$B$1</c:f>
              <c:strCache>
                <c:ptCount val="1"/>
                <c:pt idx="0">
                  <c:v>Bandafassi</c:v>
                </c:pt>
              </c:strCache>
            </c:strRef>
          </c:tx>
          <c:spPr>
            <a:ln w="63500"/>
          </c:spPr>
          <c:marker>
            <c:symbol val="none"/>
          </c:marker>
          <c:xVal>
            <c:numRef>
              <c:f>'\Users\rossiecl\Dropbox\AA adolescent fertility INDEPTH\results obj 1 2 3 received\[Results_log files_22 august.xlsx]15-19'!$A$2:$A$33</c:f>
              <c:numCache>
                <c:formatCode>General</c:formatCode>
                <c:ptCount val="32"/>
                <c:pt idx="0">
                  <c:v>1983</c:v>
                </c:pt>
                <c:pt idx="1">
                  <c:v>1984</c:v>
                </c:pt>
                <c:pt idx="2">
                  <c:v>1985</c:v>
                </c:pt>
                <c:pt idx="3">
                  <c:v>1986</c:v>
                </c:pt>
                <c:pt idx="4">
                  <c:v>1987</c:v>
                </c:pt>
                <c:pt idx="5">
                  <c:v>1988</c:v>
                </c:pt>
                <c:pt idx="6">
                  <c:v>1989</c:v>
                </c:pt>
                <c:pt idx="7">
                  <c:v>1990</c:v>
                </c:pt>
                <c:pt idx="8">
                  <c:v>1991</c:v>
                </c:pt>
                <c:pt idx="9">
                  <c:v>1992</c:v>
                </c:pt>
                <c:pt idx="10">
                  <c:v>1993</c:v>
                </c:pt>
                <c:pt idx="11">
                  <c:v>1994</c:v>
                </c:pt>
                <c:pt idx="12">
                  <c:v>1995</c:v>
                </c:pt>
                <c:pt idx="13">
                  <c:v>1996</c:v>
                </c:pt>
                <c:pt idx="14">
                  <c:v>1997</c:v>
                </c:pt>
                <c:pt idx="15">
                  <c:v>1998</c:v>
                </c:pt>
                <c:pt idx="16">
                  <c:v>1999</c:v>
                </c:pt>
                <c:pt idx="17">
                  <c:v>2000</c:v>
                </c:pt>
                <c:pt idx="18">
                  <c:v>2001</c:v>
                </c:pt>
                <c:pt idx="19">
                  <c:v>2002</c:v>
                </c:pt>
                <c:pt idx="20">
                  <c:v>2003</c:v>
                </c:pt>
                <c:pt idx="21">
                  <c:v>2004</c:v>
                </c:pt>
                <c:pt idx="22">
                  <c:v>2005</c:v>
                </c:pt>
                <c:pt idx="23">
                  <c:v>2006</c:v>
                </c:pt>
                <c:pt idx="24">
                  <c:v>2007</c:v>
                </c:pt>
                <c:pt idx="25">
                  <c:v>2008</c:v>
                </c:pt>
                <c:pt idx="26">
                  <c:v>2009</c:v>
                </c:pt>
                <c:pt idx="27">
                  <c:v>2010</c:v>
                </c:pt>
                <c:pt idx="28">
                  <c:v>2011</c:v>
                </c:pt>
                <c:pt idx="29">
                  <c:v>2012</c:v>
                </c:pt>
                <c:pt idx="30">
                  <c:v>2013</c:v>
                </c:pt>
                <c:pt idx="31">
                  <c:v>2014</c:v>
                </c:pt>
              </c:numCache>
            </c:numRef>
          </c:xVal>
          <c:yVal>
            <c:numRef>
              <c:f>'\Users\rossiecl\Dropbox\AA adolescent fertility INDEPTH\results obj 1 2 3 received\[Results_log files_22 august.xlsx]15-19'!$B$2:$B$33</c:f>
              <c:numCache>
                <c:formatCode>General</c:formatCode>
                <c:ptCount val="32"/>
                <c:pt idx="2">
                  <c:v>0.1696</c:v>
                </c:pt>
                <c:pt idx="3">
                  <c:v>0.1853000000000001</c:v>
                </c:pt>
                <c:pt idx="4">
                  <c:v>0.2090000000000001</c:v>
                </c:pt>
                <c:pt idx="5">
                  <c:v>0.18250000000000011</c:v>
                </c:pt>
                <c:pt idx="6">
                  <c:v>0.18020000000000011</c:v>
                </c:pt>
                <c:pt idx="7">
                  <c:v>0.17570000000000011</c:v>
                </c:pt>
                <c:pt idx="8">
                  <c:v>0.20540000000000011</c:v>
                </c:pt>
                <c:pt idx="9">
                  <c:v>0.17390000000000011</c:v>
                </c:pt>
                <c:pt idx="10">
                  <c:v>0.17480000000000001</c:v>
                </c:pt>
                <c:pt idx="11">
                  <c:v>0.15290000000000012</c:v>
                </c:pt>
                <c:pt idx="12">
                  <c:v>0.20619999999999999</c:v>
                </c:pt>
                <c:pt idx="13">
                  <c:v>0.18460000000000001</c:v>
                </c:pt>
                <c:pt idx="14">
                  <c:v>0.1586000000000001</c:v>
                </c:pt>
                <c:pt idx="15">
                  <c:v>0.1681</c:v>
                </c:pt>
                <c:pt idx="16">
                  <c:v>0.1986</c:v>
                </c:pt>
                <c:pt idx="17">
                  <c:v>0.18110000000000001</c:v>
                </c:pt>
                <c:pt idx="18">
                  <c:v>0.19450000000000001</c:v>
                </c:pt>
                <c:pt idx="19">
                  <c:v>0.16700000000000001</c:v>
                </c:pt>
                <c:pt idx="20">
                  <c:v>0.15870000000000012</c:v>
                </c:pt>
                <c:pt idx="21">
                  <c:v>0.16109999999999999</c:v>
                </c:pt>
                <c:pt idx="22">
                  <c:v>0.16869999999999999</c:v>
                </c:pt>
                <c:pt idx="23">
                  <c:v>0.15700000000000011</c:v>
                </c:pt>
                <c:pt idx="24">
                  <c:v>0.15030000000000004</c:v>
                </c:pt>
                <c:pt idx="25">
                  <c:v>0.13639999999999999</c:v>
                </c:pt>
                <c:pt idx="26">
                  <c:v>0.10400000000000002</c:v>
                </c:pt>
                <c:pt idx="27">
                  <c:v>0.10500000000000002</c:v>
                </c:pt>
                <c:pt idx="28">
                  <c:v>0.1163</c:v>
                </c:pt>
                <c:pt idx="29">
                  <c:v>0.1701</c:v>
                </c:pt>
                <c:pt idx="30">
                  <c:v>0.1133</c:v>
                </c:pt>
                <c:pt idx="31">
                  <c:v>0.12450000000000006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CBF-4938-8671-A4C607A05636}"/>
            </c:ext>
          </c:extLst>
        </c:ser>
        <c:ser>
          <c:idx val="1"/>
          <c:order val="1"/>
          <c:tx>
            <c:strRef>
              <c:f>'\Users\rossiecl\Dropbox\AA adolescent fertility INDEPTH\results obj 1 2 3 received\[Results_log files_22 august.xlsx]15-19'!$C$1</c:f>
              <c:strCache>
                <c:ptCount val="1"/>
                <c:pt idx="0">
                  <c:v>Dabat</c:v>
                </c:pt>
              </c:strCache>
            </c:strRef>
          </c:tx>
          <c:spPr>
            <a:ln w="63500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'\Users\rossiecl\Dropbox\AA adolescent fertility INDEPTH\results obj 1 2 3 received\[Results_log files_22 august.xlsx]15-19'!$A$2:$A$33</c:f>
              <c:numCache>
                <c:formatCode>General</c:formatCode>
                <c:ptCount val="32"/>
                <c:pt idx="0">
                  <c:v>1983</c:v>
                </c:pt>
                <c:pt idx="1">
                  <c:v>1984</c:v>
                </c:pt>
                <c:pt idx="2">
                  <c:v>1985</c:v>
                </c:pt>
                <c:pt idx="3">
                  <c:v>1986</c:v>
                </c:pt>
                <c:pt idx="4">
                  <c:v>1987</c:v>
                </c:pt>
                <c:pt idx="5">
                  <c:v>1988</c:v>
                </c:pt>
                <c:pt idx="6">
                  <c:v>1989</c:v>
                </c:pt>
                <c:pt idx="7">
                  <c:v>1990</c:v>
                </c:pt>
                <c:pt idx="8">
                  <c:v>1991</c:v>
                </c:pt>
                <c:pt idx="9">
                  <c:v>1992</c:v>
                </c:pt>
                <c:pt idx="10">
                  <c:v>1993</c:v>
                </c:pt>
                <c:pt idx="11">
                  <c:v>1994</c:v>
                </c:pt>
                <c:pt idx="12">
                  <c:v>1995</c:v>
                </c:pt>
                <c:pt idx="13">
                  <c:v>1996</c:v>
                </c:pt>
                <c:pt idx="14">
                  <c:v>1997</c:v>
                </c:pt>
                <c:pt idx="15">
                  <c:v>1998</c:v>
                </c:pt>
                <c:pt idx="16">
                  <c:v>1999</c:v>
                </c:pt>
                <c:pt idx="17">
                  <c:v>2000</c:v>
                </c:pt>
                <c:pt idx="18">
                  <c:v>2001</c:v>
                </c:pt>
                <c:pt idx="19">
                  <c:v>2002</c:v>
                </c:pt>
                <c:pt idx="20">
                  <c:v>2003</c:v>
                </c:pt>
                <c:pt idx="21">
                  <c:v>2004</c:v>
                </c:pt>
                <c:pt idx="22">
                  <c:v>2005</c:v>
                </c:pt>
                <c:pt idx="23">
                  <c:v>2006</c:v>
                </c:pt>
                <c:pt idx="24">
                  <c:v>2007</c:v>
                </c:pt>
                <c:pt idx="25">
                  <c:v>2008</c:v>
                </c:pt>
                <c:pt idx="26">
                  <c:v>2009</c:v>
                </c:pt>
                <c:pt idx="27">
                  <c:v>2010</c:v>
                </c:pt>
                <c:pt idx="28">
                  <c:v>2011</c:v>
                </c:pt>
                <c:pt idx="29">
                  <c:v>2012</c:v>
                </c:pt>
                <c:pt idx="30">
                  <c:v>2013</c:v>
                </c:pt>
                <c:pt idx="31">
                  <c:v>2014</c:v>
                </c:pt>
              </c:numCache>
            </c:numRef>
          </c:xVal>
          <c:yVal>
            <c:numRef>
              <c:f>'\Users\rossiecl\Dropbox\AA adolescent fertility INDEPTH\results obj 1 2 3 received\[Results_log files_22 august.xlsx]15-19'!$C$2:$C$33</c:f>
              <c:numCache>
                <c:formatCode>General</c:formatCode>
                <c:ptCount val="32"/>
                <c:pt idx="25">
                  <c:v>5.4600000000000003E-2</c:v>
                </c:pt>
                <c:pt idx="26">
                  <c:v>7.6300000000000021E-2</c:v>
                </c:pt>
                <c:pt idx="27">
                  <c:v>7.6600000000000001E-2</c:v>
                </c:pt>
                <c:pt idx="28">
                  <c:v>5.7800000000000039E-2</c:v>
                </c:pt>
                <c:pt idx="29">
                  <c:v>6.9600000000000023E-2</c:v>
                </c:pt>
                <c:pt idx="30">
                  <c:v>6.1499999999999999E-2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CBF-4938-8671-A4C607A05636}"/>
            </c:ext>
          </c:extLst>
        </c:ser>
        <c:ser>
          <c:idx val="2"/>
          <c:order val="2"/>
          <c:tx>
            <c:strRef>
              <c:f>'\Users\rossiecl\Dropbox\AA adolescent fertility INDEPTH\results obj 1 2 3 received\[Results_log files_22 august.xlsx]15-19'!$D$1</c:f>
              <c:strCache>
                <c:ptCount val="1"/>
                <c:pt idx="0">
                  <c:v>Nanoro</c:v>
                </c:pt>
              </c:strCache>
            </c:strRef>
          </c:tx>
          <c:spPr>
            <a:ln w="63500">
              <a:solidFill>
                <a:srgbClr val="FFC000"/>
              </a:solidFill>
            </a:ln>
          </c:spPr>
          <c:marker>
            <c:symbol val="none"/>
          </c:marker>
          <c:xVal>
            <c:numRef>
              <c:f>'\Users\rossiecl\Dropbox\AA adolescent fertility INDEPTH\results obj 1 2 3 received\[Results_log files_22 august.xlsx]15-19'!$A$2:$A$33</c:f>
              <c:numCache>
                <c:formatCode>General</c:formatCode>
                <c:ptCount val="32"/>
                <c:pt idx="0">
                  <c:v>1983</c:v>
                </c:pt>
                <c:pt idx="1">
                  <c:v>1984</c:v>
                </c:pt>
                <c:pt idx="2">
                  <c:v>1985</c:v>
                </c:pt>
                <c:pt idx="3">
                  <c:v>1986</c:v>
                </c:pt>
                <c:pt idx="4">
                  <c:v>1987</c:v>
                </c:pt>
                <c:pt idx="5">
                  <c:v>1988</c:v>
                </c:pt>
                <c:pt idx="6">
                  <c:v>1989</c:v>
                </c:pt>
                <c:pt idx="7">
                  <c:v>1990</c:v>
                </c:pt>
                <c:pt idx="8">
                  <c:v>1991</c:v>
                </c:pt>
                <c:pt idx="9">
                  <c:v>1992</c:v>
                </c:pt>
                <c:pt idx="10">
                  <c:v>1993</c:v>
                </c:pt>
                <c:pt idx="11">
                  <c:v>1994</c:v>
                </c:pt>
                <c:pt idx="12">
                  <c:v>1995</c:v>
                </c:pt>
                <c:pt idx="13">
                  <c:v>1996</c:v>
                </c:pt>
                <c:pt idx="14">
                  <c:v>1997</c:v>
                </c:pt>
                <c:pt idx="15">
                  <c:v>1998</c:v>
                </c:pt>
                <c:pt idx="16">
                  <c:v>1999</c:v>
                </c:pt>
                <c:pt idx="17">
                  <c:v>2000</c:v>
                </c:pt>
                <c:pt idx="18">
                  <c:v>2001</c:v>
                </c:pt>
                <c:pt idx="19">
                  <c:v>2002</c:v>
                </c:pt>
                <c:pt idx="20">
                  <c:v>2003</c:v>
                </c:pt>
                <c:pt idx="21">
                  <c:v>2004</c:v>
                </c:pt>
                <c:pt idx="22">
                  <c:v>2005</c:v>
                </c:pt>
                <c:pt idx="23">
                  <c:v>2006</c:v>
                </c:pt>
                <c:pt idx="24">
                  <c:v>2007</c:v>
                </c:pt>
                <c:pt idx="25">
                  <c:v>2008</c:v>
                </c:pt>
                <c:pt idx="26">
                  <c:v>2009</c:v>
                </c:pt>
                <c:pt idx="27">
                  <c:v>2010</c:v>
                </c:pt>
                <c:pt idx="28">
                  <c:v>2011</c:v>
                </c:pt>
                <c:pt idx="29">
                  <c:v>2012</c:v>
                </c:pt>
                <c:pt idx="30">
                  <c:v>2013</c:v>
                </c:pt>
                <c:pt idx="31">
                  <c:v>2014</c:v>
                </c:pt>
              </c:numCache>
            </c:numRef>
          </c:xVal>
          <c:yVal>
            <c:numRef>
              <c:f>'\Users\rossiecl\Dropbox\AA adolescent fertility INDEPTH\results obj 1 2 3 received\[Results_log files_22 august.xlsx]15-19'!$D$2:$D$33</c:f>
              <c:numCache>
                <c:formatCode>General</c:formatCode>
                <c:ptCount val="32"/>
                <c:pt idx="26">
                  <c:v>8.8100000000000067E-2</c:v>
                </c:pt>
                <c:pt idx="27">
                  <c:v>7.4900000000000022E-2</c:v>
                </c:pt>
                <c:pt idx="28">
                  <c:v>8.3300000000000041E-2</c:v>
                </c:pt>
                <c:pt idx="29">
                  <c:v>7.7200000000000019E-2</c:v>
                </c:pt>
                <c:pt idx="30">
                  <c:v>7.7700000000000061E-2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ECBF-4938-8671-A4C607A05636}"/>
            </c:ext>
          </c:extLst>
        </c:ser>
        <c:ser>
          <c:idx val="3"/>
          <c:order val="3"/>
          <c:tx>
            <c:strRef>
              <c:f>'\Users\rossiecl\Dropbox\AA adolescent fertility INDEPTH\results obj 1 2 3 received\[Results_log files_22 august.xlsx]15-19'!$E$1</c:f>
              <c:strCache>
                <c:ptCount val="1"/>
                <c:pt idx="0">
                  <c:v>Nouna</c:v>
                </c:pt>
              </c:strCache>
            </c:strRef>
          </c:tx>
          <c:spPr>
            <a:ln w="63500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'\Users\rossiecl\Dropbox\AA adolescent fertility INDEPTH\results obj 1 2 3 received\[Results_log files_22 august.xlsx]15-19'!$A$2:$A$33</c:f>
              <c:numCache>
                <c:formatCode>General</c:formatCode>
                <c:ptCount val="32"/>
                <c:pt idx="0">
                  <c:v>1983</c:v>
                </c:pt>
                <c:pt idx="1">
                  <c:v>1984</c:v>
                </c:pt>
                <c:pt idx="2">
                  <c:v>1985</c:v>
                </c:pt>
                <c:pt idx="3">
                  <c:v>1986</c:v>
                </c:pt>
                <c:pt idx="4">
                  <c:v>1987</c:v>
                </c:pt>
                <c:pt idx="5">
                  <c:v>1988</c:v>
                </c:pt>
                <c:pt idx="6">
                  <c:v>1989</c:v>
                </c:pt>
                <c:pt idx="7">
                  <c:v>1990</c:v>
                </c:pt>
                <c:pt idx="8">
                  <c:v>1991</c:v>
                </c:pt>
                <c:pt idx="9">
                  <c:v>1992</c:v>
                </c:pt>
                <c:pt idx="10">
                  <c:v>1993</c:v>
                </c:pt>
                <c:pt idx="11">
                  <c:v>1994</c:v>
                </c:pt>
                <c:pt idx="12">
                  <c:v>1995</c:v>
                </c:pt>
                <c:pt idx="13">
                  <c:v>1996</c:v>
                </c:pt>
                <c:pt idx="14">
                  <c:v>1997</c:v>
                </c:pt>
                <c:pt idx="15">
                  <c:v>1998</c:v>
                </c:pt>
                <c:pt idx="16">
                  <c:v>1999</c:v>
                </c:pt>
                <c:pt idx="17">
                  <c:v>2000</c:v>
                </c:pt>
                <c:pt idx="18">
                  <c:v>2001</c:v>
                </c:pt>
                <c:pt idx="19">
                  <c:v>2002</c:v>
                </c:pt>
                <c:pt idx="20">
                  <c:v>2003</c:v>
                </c:pt>
                <c:pt idx="21">
                  <c:v>2004</c:v>
                </c:pt>
                <c:pt idx="22">
                  <c:v>2005</c:v>
                </c:pt>
                <c:pt idx="23">
                  <c:v>2006</c:v>
                </c:pt>
                <c:pt idx="24">
                  <c:v>2007</c:v>
                </c:pt>
                <c:pt idx="25">
                  <c:v>2008</c:v>
                </c:pt>
                <c:pt idx="26">
                  <c:v>2009</c:v>
                </c:pt>
                <c:pt idx="27">
                  <c:v>2010</c:v>
                </c:pt>
                <c:pt idx="28">
                  <c:v>2011</c:v>
                </c:pt>
                <c:pt idx="29">
                  <c:v>2012</c:v>
                </c:pt>
                <c:pt idx="30">
                  <c:v>2013</c:v>
                </c:pt>
                <c:pt idx="31">
                  <c:v>2014</c:v>
                </c:pt>
              </c:numCache>
            </c:numRef>
          </c:xVal>
          <c:yVal>
            <c:numRef>
              <c:f>'\Users\rossiecl\Dropbox\AA adolescent fertility INDEPTH\results obj 1 2 3 received\[Results_log files_22 august.xlsx]15-19'!$E$2:$E$33</c:f>
              <c:numCache>
                <c:formatCode>General</c:formatCode>
                <c:ptCount val="32"/>
                <c:pt idx="27">
                  <c:v>0.13800000000000001</c:v>
                </c:pt>
                <c:pt idx="28">
                  <c:v>0.11960000000000005</c:v>
                </c:pt>
                <c:pt idx="29">
                  <c:v>0.13980000000000001</c:v>
                </c:pt>
                <c:pt idx="30">
                  <c:v>0.13719999999999999</c:v>
                </c:pt>
                <c:pt idx="31">
                  <c:v>0.13519999999999999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ECBF-4938-8671-A4C607A05636}"/>
            </c:ext>
          </c:extLst>
        </c:ser>
        <c:ser>
          <c:idx val="4"/>
          <c:order val="4"/>
          <c:tx>
            <c:strRef>
              <c:f>'\Users\rossiecl\Dropbox\AA adolescent fertility INDEPTH\results obj 1 2 3 received\[Results_log files_22 august.xlsx]15-19'!$F$1</c:f>
              <c:strCache>
                <c:ptCount val="1"/>
                <c:pt idx="0">
                  <c:v>Kilite-Awlaelo</c:v>
                </c:pt>
              </c:strCache>
            </c:strRef>
          </c:tx>
          <c:spPr>
            <a:ln w="63500">
              <a:solidFill>
                <a:schemeClr val="tx1"/>
              </a:solidFill>
              <a:prstDash val="solid"/>
            </a:ln>
          </c:spPr>
          <c:marker>
            <c:symbol val="none"/>
          </c:marker>
          <c:xVal>
            <c:numRef>
              <c:f>'\Users\rossiecl\Dropbox\AA adolescent fertility INDEPTH\results obj 1 2 3 received\[Results_log files_22 august.xlsx]15-19'!$A$2:$A$33</c:f>
              <c:numCache>
                <c:formatCode>General</c:formatCode>
                <c:ptCount val="32"/>
                <c:pt idx="0">
                  <c:v>1983</c:v>
                </c:pt>
                <c:pt idx="1">
                  <c:v>1984</c:v>
                </c:pt>
                <c:pt idx="2">
                  <c:v>1985</c:v>
                </c:pt>
                <c:pt idx="3">
                  <c:v>1986</c:v>
                </c:pt>
                <c:pt idx="4">
                  <c:v>1987</c:v>
                </c:pt>
                <c:pt idx="5">
                  <c:v>1988</c:v>
                </c:pt>
                <c:pt idx="6">
                  <c:v>1989</c:v>
                </c:pt>
                <c:pt idx="7">
                  <c:v>1990</c:v>
                </c:pt>
                <c:pt idx="8">
                  <c:v>1991</c:v>
                </c:pt>
                <c:pt idx="9">
                  <c:v>1992</c:v>
                </c:pt>
                <c:pt idx="10">
                  <c:v>1993</c:v>
                </c:pt>
                <c:pt idx="11">
                  <c:v>1994</c:v>
                </c:pt>
                <c:pt idx="12">
                  <c:v>1995</c:v>
                </c:pt>
                <c:pt idx="13">
                  <c:v>1996</c:v>
                </c:pt>
                <c:pt idx="14">
                  <c:v>1997</c:v>
                </c:pt>
                <c:pt idx="15">
                  <c:v>1998</c:v>
                </c:pt>
                <c:pt idx="16">
                  <c:v>1999</c:v>
                </c:pt>
                <c:pt idx="17">
                  <c:v>2000</c:v>
                </c:pt>
                <c:pt idx="18">
                  <c:v>2001</c:v>
                </c:pt>
                <c:pt idx="19">
                  <c:v>2002</c:v>
                </c:pt>
                <c:pt idx="20">
                  <c:v>2003</c:v>
                </c:pt>
                <c:pt idx="21">
                  <c:v>2004</c:v>
                </c:pt>
                <c:pt idx="22">
                  <c:v>2005</c:v>
                </c:pt>
                <c:pt idx="23">
                  <c:v>2006</c:v>
                </c:pt>
                <c:pt idx="24">
                  <c:v>2007</c:v>
                </c:pt>
                <c:pt idx="25">
                  <c:v>2008</c:v>
                </c:pt>
                <c:pt idx="26">
                  <c:v>2009</c:v>
                </c:pt>
                <c:pt idx="27">
                  <c:v>2010</c:v>
                </c:pt>
                <c:pt idx="28">
                  <c:v>2011</c:v>
                </c:pt>
                <c:pt idx="29">
                  <c:v>2012</c:v>
                </c:pt>
                <c:pt idx="30">
                  <c:v>2013</c:v>
                </c:pt>
                <c:pt idx="31">
                  <c:v>2014</c:v>
                </c:pt>
              </c:numCache>
            </c:numRef>
          </c:xVal>
          <c:yVal>
            <c:numRef>
              <c:f>'\Users\rossiecl\Dropbox\AA adolescent fertility INDEPTH\results obj 1 2 3 received\[Results_log files_22 august.xlsx]15-19'!$F$2:$F$33</c:f>
              <c:numCache>
                <c:formatCode>General</c:formatCode>
                <c:ptCount val="32"/>
                <c:pt idx="27">
                  <c:v>2.7900000000000012E-2</c:v>
                </c:pt>
                <c:pt idx="28">
                  <c:v>2.0500000000000001E-2</c:v>
                </c:pt>
                <c:pt idx="29">
                  <c:v>2.7300000000000001E-2</c:v>
                </c:pt>
                <c:pt idx="30">
                  <c:v>2.1200000000000017E-2</c:v>
                </c:pt>
                <c:pt idx="31">
                  <c:v>1.72E-2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ECBF-4938-8671-A4C607A05636}"/>
            </c:ext>
          </c:extLst>
        </c:ser>
        <c:ser>
          <c:idx val="5"/>
          <c:order val="5"/>
          <c:tx>
            <c:strRef>
              <c:f>'\Users\rossiecl\Dropbox\AA adolescent fertility INDEPTH\results obj 1 2 3 received\[Results_log files_22 august.xlsx]15-19'!$G$1</c:f>
              <c:strCache>
                <c:ptCount val="1"/>
                <c:pt idx="0">
                  <c:v>Karonga</c:v>
                </c:pt>
              </c:strCache>
            </c:strRef>
          </c:tx>
          <c:spPr>
            <a:ln w="63500"/>
          </c:spPr>
          <c:marker>
            <c:symbol val="none"/>
          </c:marker>
          <c:xVal>
            <c:numRef>
              <c:f>'\Users\rossiecl\Dropbox\AA adolescent fertility INDEPTH\results obj 1 2 3 received\[Results_log files_22 august.xlsx]15-19'!$A$2:$A$33</c:f>
              <c:numCache>
                <c:formatCode>General</c:formatCode>
                <c:ptCount val="32"/>
                <c:pt idx="0">
                  <c:v>1983</c:v>
                </c:pt>
                <c:pt idx="1">
                  <c:v>1984</c:v>
                </c:pt>
                <c:pt idx="2">
                  <c:v>1985</c:v>
                </c:pt>
                <c:pt idx="3">
                  <c:v>1986</c:v>
                </c:pt>
                <c:pt idx="4">
                  <c:v>1987</c:v>
                </c:pt>
                <c:pt idx="5">
                  <c:v>1988</c:v>
                </c:pt>
                <c:pt idx="6">
                  <c:v>1989</c:v>
                </c:pt>
                <c:pt idx="7">
                  <c:v>1990</c:v>
                </c:pt>
                <c:pt idx="8">
                  <c:v>1991</c:v>
                </c:pt>
                <c:pt idx="9">
                  <c:v>1992</c:v>
                </c:pt>
                <c:pt idx="10">
                  <c:v>1993</c:v>
                </c:pt>
                <c:pt idx="11">
                  <c:v>1994</c:v>
                </c:pt>
                <c:pt idx="12">
                  <c:v>1995</c:v>
                </c:pt>
                <c:pt idx="13">
                  <c:v>1996</c:v>
                </c:pt>
                <c:pt idx="14">
                  <c:v>1997</c:v>
                </c:pt>
                <c:pt idx="15">
                  <c:v>1998</c:v>
                </c:pt>
                <c:pt idx="16">
                  <c:v>1999</c:v>
                </c:pt>
                <c:pt idx="17">
                  <c:v>2000</c:v>
                </c:pt>
                <c:pt idx="18">
                  <c:v>2001</c:v>
                </c:pt>
                <c:pt idx="19">
                  <c:v>2002</c:v>
                </c:pt>
                <c:pt idx="20">
                  <c:v>2003</c:v>
                </c:pt>
                <c:pt idx="21">
                  <c:v>2004</c:v>
                </c:pt>
                <c:pt idx="22">
                  <c:v>2005</c:v>
                </c:pt>
                <c:pt idx="23">
                  <c:v>2006</c:v>
                </c:pt>
                <c:pt idx="24">
                  <c:v>2007</c:v>
                </c:pt>
                <c:pt idx="25">
                  <c:v>2008</c:v>
                </c:pt>
                <c:pt idx="26">
                  <c:v>2009</c:v>
                </c:pt>
                <c:pt idx="27">
                  <c:v>2010</c:v>
                </c:pt>
                <c:pt idx="28">
                  <c:v>2011</c:v>
                </c:pt>
                <c:pt idx="29">
                  <c:v>2012</c:v>
                </c:pt>
                <c:pt idx="30">
                  <c:v>2013</c:v>
                </c:pt>
                <c:pt idx="31">
                  <c:v>2014</c:v>
                </c:pt>
              </c:numCache>
            </c:numRef>
          </c:xVal>
          <c:yVal>
            <c:numRef>
              <c:f>'\Users\rossiecl\Dropbox\AA adolescent fertility INDEPTH\results obj 1 2 3 received\[Results_log files_22 august.xlsx]15-19'!$G$2:$G$33</c:f>
              <c:numCache>
                <c:formatCode>General</c:formatCode>
                <c:ptCount val="32"/>
                <c:pt idx="19">
                  <c:v>0.22489999999999999</c:v>
                </c:pt>
                <c:pt idx="20">
                  <c:v>0.14930000000000004</c:v>
                </c:pt>
                <c:pt idx="21">
                  <c:v>0.18600000000000011</c:v>
                </c:pt>
                <c:pt idx="22">
                  <c:v>0.18410000000000001</c:v>
                </c:pt>
                <c:pt idx="23">
                  <c:v>0.19339999999999999</c:v>
                </c:pt>
                <c:pt idx="24">
                  <c:v>0.16869999999999999</c:v>
                </c:pt>
                <c:pt idx="25">
                  <c:v>0.16830000000000001</c:v>
                </c:pt>
                <c:pt idx="26">
                  <c:v>0.17130000000000001</c:v>
                </c:pt>
                <c:pt idx="27">
                  <c:v>0.14330000000000001</c:v>
                </c:pt>
                <c:pt idx="28">
                  <c:v>0.16139999999999999</c:v>
                </c:pt>
                <c:pt idx="29">
                  <c:v>0.13719999999999999</c:v>
                </c:pt>
                <c:pt idx="30">
                  <c:v>0.14300000000000004</c:v>
                </c:pt>
                <c:pt idx="31">
                  <c:v>0.14390000000000011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ECBF-4938-8671-A4C607A05636}"/>
            </c:ext>
          </c:extLst>
        </c:ser>
        <c:ser>
          <c:idx val="6"/>
          <c:order val="6"/>
          <c:tx>
            <c:strRef>
              <c:f>'\Users\rossiecl\Dropbox\AA adolescent fertility INDEPTH\results obj 1 2 3 received\[Results_log files_22 august.xlsx]15-19'!$H$1</c:f>
              <c:strCache>
                <c:ptCount val="1"/>
                <c:pt idx="0">
                  <c:v>Mlomp</c:v>
                </c:pt>
              </c:strCache>
            </c:strRef>
          </c:tx>
          <c:spPr>
            <a:ln w="63500">
              <a:solidFill>
                <a:srgbClr val="92D050"/>
              </a:solidFill>
            </a:ln>
          </c:spPr>
          <c:marker>
            <c:symbol val="none"/>
          </c:marker>
          <c:xVal>
            <c:numRef>
              <c:f>'\Users\rossiecl\Dropbox\AA adolescent fertility INDEPTH\results obj 1 2 3 received\[Results_log files_22 august.xlsx]15-19'!$A$2:$A$33</c:f>
              <c:numCache>
                <c:formatCode>General</c:formatCode>
                <c:ptCount val="32"/>
                <c:pt idx="0">
                  <c:v>1983</c:v>
                </c:pt>
                <c:pt idx="1">
                  <c:v>1984</c:v>
                </c:pt>
                <c:pt idx="2">
                  <c:v>1985</c:v>
                </c:pt>
                <c:pt idx="3">
                  <c:v>1986</c:v>
                </c:pt>
                <c:pt idx="4">
                  <c:v>1987</c:v>
                </c:pt>
                <c:pt idx="5">
                  <c:v>1988</c:v>
                </c:pt>
                <c:pt idx="6">
                  <c:v>1989</c:v>
                </c:pt>
                <c:pt idx="7">
                  <c:v>1990</c:v>
                </c:pt>
                <c:pt idx="8">
                  <c:v>1991</c:v>
                </c:pt>
                <c:pt idx="9">
                  <c:v>1992</c:v>
                </c:pt>
                <c:pt idx="10">
                  <c:v>1993</c:v>
                </c:pt>
                <c:pt idx="11">
                  <c:v>1994</c:v>
                </c:pt>
                <c:pt idx="12">
                  <c:v>1995</c:v>
                </c:pt>
                <c:pt idx="13">
                  <c:v>1996</c:v>
                </c:pt>
                <c:pt idx="14">
                  <c:v>1997</c:v>
                </c:pt>
                <c:pt idx="15">
                  <c:v>1998</c:v>
                </c:pt>
                <c:pt idx="16">
                  <c:v>1999</c:v>
                </c:pt>
                <c:pt idx="17">
                  <c:v>2000</c:v>
                </c:pt>
                <c:pt idx="18">
                  <c:v>2001</c:v>
                </c:pt>
                <c:pt idx="19">
                  <c:v>2002</c:v>
                </c:pt>
                <c:pt idx="20">
                  <c:v>2003</c:v>
                </c:pt>
                <c:pt idx="21">
                  <c:v>2004</c:v>
                </c:pt>
                <c:pt idx="22">
                  <c:v>2005</c:v>
                </c:pt>
                <c:pt idx="23">
                  <c:v>2006</c:v>
                </c:pt>
                <c:pt idx="24">
                  <c:v>2007</c:v>
                </c:pt>
                <c:pt idx="25">
                  <c:v>2008</c:v>
                </c:pt>
                <c:pt idx="26">
                  <c:v>2009</c:v>
                </c:pt>
                <c:pt idx="27">
                  <c:v>2010</c:v>
                </c:pt>
                <c:pt idx="28">
                  <c:v>2011</c:v>
                </c:pt>
                <c:pt idx="29">
                  <c:v>2012</c:v>
                </c:pt>
                <c:pt idx="30">
                  <c:v>2013</c:v>
                </c:pt>
                <c:pt idx="31">
                  <c:v>2014</c:v>
                </c:pt>
              </c:numCache>
            </c:numRef>
          </c:xVal>
          <c:yVal>
            <c:numRef>
              <c:f>'\Users\rossiecl\Dropbox\AA adolescent fertility INDEPTH\results obj 1 2 3 received\[Results_log files_22 august.xlsx]15-19'!$H$2:$H$33</c:f>
              <c:numCache>
                <c:formatCode>General</c:formatCode>
                <c:ptCount val="32"/>
                <c:pt idx="2">
                  <c:v>3.95E-2</c:v>
                </c:pt>
                <c:pt idx="3">
                  <c:v>2.6700000000000002E-2</c:v>
                </c:pt>
                <c:pt idx="4">
                  <c:v>4.4500000000000033E-2</c:v>
                </c:pt>
                <c:pt idx="5">
                  <c:v>2.1100000000000001E-2</c:v>
                </c:pt>
                <c:pt idx="6">
                  <c:v>5.9500000000000032E-2</c:v>
                </c:pt>
                <c:pt idx="7">
                  <c:v>3.6200000000000031E-2</c:v>
                </c:pt>
                <c:pt idx="8">
                  <c:v>4.0100000000000004E-2</c:v>
                </c:pt>
                <c:pt idx="9">
                  <c:v>2.93E-2</c:v>
                </c:pt>
                <c:pt idx="10">
                  <c:v>2.4500000000000001E-2</c:v>
                </c:pt>
                <c:pt idx="11">
                  <c:v>4.1599999999999998E-2</c:v>
                </c:pt>
                <c:pt idx="12">
                  <c:v>3.9699999999999999E-2</c:v>
                </c:pt>
                <c:pt idx="13">
                  <c:v>3.0300000000000001E-2</c:v>
                </c:pt>
                <c:pt idx="14">
                  <c:v>2.6400000000000017E-2</c:v>
                </c:pt>
                <c:pt idx="15">
                  <c:v>3.5099999999999999E-2</c:v>
                </c:pt>
                <c:pt idx="16">
                  <c:v>3.4099999999999998E-2</c:v>
                </c:pt>
                <c:pt idx="17">
                  <c:v>2.3699999999999999E-2</c:v>
                </c:pt>
                <c:pt idx="18">
                  <c:v>1.7000000000000001E-2</c:v>
                </c:pt>
                <c:pt idx="19">
                  <c:v>2.1300000000000006E-2</c:v>
                </c:pt>
                <c:pt idx="20">
                  <c:v>1.5299999999999998E-2</c:v>
                </c:pt>
                <c:pt idx="21">
                  <c:v>1.9400000000000018E-2</c:v>
                </c:pt>
                <c:pt idx="22">
                  <c:v>1.1599999999999996E-2</c:v>
                </c:pt>
                <c:pt idx="23">
                  <c:v>2.3800000000000002E-2</c:v>
                </c:pt>
                <c:pt idx="24">
                  <c:v>1.7500000000000005E-2</c:v>
                </c:pt>
                <c:pt idx="25">
                  <c:v>1.6600000000000014E-2</c:v>
                </c:pt>
                <c:pt idx="26">
                  <c:v>2.8899999999999999E-2</c:v>
                </c:pt>
                <c:pt idx="27">
                  <c:v>2.6700000000000002E-2</c:v>
                </c:pt>
                <c:pt idx="28">
                  <c:v>2.5500000000000002E-2</c:v>
                </c:pt>
                <c:pt idx="29">
                  <c:v>3.7300000000000028E-2</c:v>
                </c:pt>
                <c:pt idx="30">
                  <c:v>2.3099999999999999E-2</c:v>
                </c:pt>
                <c:pt idx="31">
                  <c:v>2.0600000000000011E-2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ECBF-4938-8671-A4C607A05636}"/>
            </c:ext>
          </c:extLst>
        </c:ser>
        <c:ser>
          <c:idx val="7"/>
          <c:order val="7"/>
          <c:tx>
            <c:strRef>
              <c:f>'\Users\rossiecl\Dropbox\AA adolescent fertility INDEPTH\results obj 1 2 3 received\[Results_log files_22 august.xlsx]15-19'!$I$1</c:f>
              <c:strCache>
                <c:ptCount val="1"/>
                <c:pt idx="0">
                  <c:v>Niakhar</c:v>
                </c:pt>
              </c:strCache>
            </c:strRef>
          </c:tx>
          <c:spPr>
            <a:ln w="63500"/>
          </c:spPr>
          <c:marker>
            <c:symbol val="none"/>
          </c:marker>
          <c:xVal>
            <c:numRef>
              <c:f>'\Users\rossiecl\Dropbox\AA adolescent fertility INDEPTH\results obj 1 2 3 received\[Results_log files_22 august.xlsx]15-19'!$A$2:$A$33</c:f>
              <c:numCache>
                <c:formatCode>General</c:formatCode>
                <c:ptCount val="32"/>
                <c:pt idx="0">
                  <c:v>1983</c:v>
                </c:pt>
                <c:pt idx="1">
                  <c:v>1984</c:v>
                </c:pt>
                <c:pt idx="2">
                  <c:v>1985</c:v>
                </c:pt>
                <c:pt idx="3">
                  <c:v>1986</c:v>
                </c:pt>
                <c:pt idx="4">
                  <c:v>1987</c:v>
                </c:pt>
                <c:pt idx="5">
                  <c:v>1988</c:v>
                </c:pt>
                <c:pt idx="6">
                  <c:v>1989</c:v>
                </c:pt>
                <c:pt idx="7">
                  <c:v>1990</c:v>
                </c:pt>
                <c:pt idx="8">
                  <c:v>1991</c:v>
                </c:pt>
                <c:pt idx="9">
                  <c:v>1992</c:v>
                </c:pt>
                <c:pt idx="10">
                  <c:v>1993</c:v>
                </c:pt>
                <c:pt idx="11">
                  <c:v>1994</c:v>
                </c:pt>
                <c:pt idx="12">
                  <c:v>1995</c:v>
                </c:pt>
                <c:pt idx="13">
                  <c:v>1996</c:v>
                </c:pt>
                <c:pt idx="14">
                  <c:v>1997</c:v>
                </c:pt>
                <c:pt idx="15">
                  <c:v>1998</c:v>
                </c:pt>
                <c:pt idx="16">
                  <c:v>1999</c:v>
                </c:pt>
                <c:pt idx="17">
                  <c:v>2000</c:v>
                </c:pt>
                <c:pt idx="18">
                  <c:v>2001</c:v>
                </c:pt>
                <c:pt idx="19">
                  <c:v>2002</c:v>
                </c:pt>
                <c:pt idx="20">
                  <c:v>2003</c:v>
                </c:pt>
                <c:pt idx="21">
                  <c:v>2004</c:v>
                </c:pt>
                <c:pt idx="22">
                  <c:v>2005</c:v>
                </c:pt>
                <c:pt idx="23">
                  <c:v>2006</c:v>
                </c:pt>
                <c:pt idx="24">
                  <c:v>2007</c:v>
                </c:pt>
                <c:pt idx="25">
                  <c:v>2008</c:v>
                </c:pt>
                <c:pt idx="26">
                  <c:v>2009</c:v>
                </c:pt>
                <c:pt idx="27">
                  <c:v>2010</c:v>
                </c:pt>
                <c:pt idx="28">
                  <c:v>2011</c:v>
                </c:pt>
                <c:pt idx="29">
                  <c:v>2012</c:v>
                </c:pt>
                <c:pt idx="30">
                  <c:v>2013</c:v>
                </c:pt>
                <c:pt idx="31">
                  <c:v>2014</c:v>
                </c:pt>
              </c:numCache>
            </c:numRef>
          </c:xVal>
          <c:yVal>
            <c:numRef>
              <c:f>'\Users\rossiecl\Dropbox\AA adolescent fertility INDEPTH\results obj 1 2 3 received\[Results_log files_22 august.xlsx]15-19'!$I$2:$I$33</c:f>
              <c:numCache>
                <c:formatCode>General</c:formatCode>
                <c:ptCount val="32"/>
                <c:pt idx="0">
                  <c:v>0.17269999999999999</c:v>
                </c:pt>
                <c:pt idx="1">
                  <c:v>0.19370000000000001</c:v>
                </c:pt>
                <c:pt idx="2">
                  <c:v>0.15600000000000011</c:v>
                </c:pt>
                <c:pt idx="3">
                  <c:v>0.1731</c:v>
                </c:pt>
                <c:pt idx="4">
                  <c:v>0.16990000000000011</c:v>
                </c:pt>
                <c:pt idx="5">
                  <c:v>0.13439999999999999</c:v>
                </c:pt>
                <c:pt idx="6">
                  <c:v>0.1658</c:v>
                </c:pt>
                <c:pt idx="7">
                  <c:v>0.13469999999999999</c:v>
                </c:pt>
                <c:pt idx="8">
                  <c:v>0.15460000000000004</c:v>
                </c:pt>
                <c:pt idx="9">
                  <c:v>0.13469999999999999</c:v>
                </c:pt>
                <c:pt idx="10">
                  <c:v>0.1323</c:v>
                </c:pt>
                <c:pt idx="11">
                  <c:v>0.13619999999999999</c:v>
                </c:pt>
                <c:pt idx="12">
                  <c:v>0.13150000000000001</c:v>
                </c:pt>
                <c:pt idx="13">
                  <c:v>0.1145</c:v>
                </c:pt>
                <c:pt idx="14">
                  <c:v>0.13100000000000001</c:v>
                </c:pt>
                <c:pt idx="15">
                  <c:v>0.10670000000000006</c:v>
                </c:pt>
                <c:pt idx="16">
                  <c:v>0.10450000000000002</c:v>
                </c:pt>
                <c:pt idx="17">
                  <c:v>8.3700000000000066E-2</c:v>
                </c:pt>
                <c:pt idx="18">
                  <c:v>0.10050000000000002</c:v>
                </c:pt>
                <c:pt idx="19">
                  <c:v>9.5100000000000004E-2</c:v>
                </c:pt>
                <c:pt idx="20">
                  <c:v>8.7300000000000003E-2</c:v>
                </c:pt>
                <c:pt idx="21">
                  <c:v>7.1599999999999997E-2</c:v>
                </c:pt>
                <c:pt idx="22">
                  <c:v>7.290000000000002E-2</c:v>
                </c:pt>
                <c:pt idx="23">
                  <c:v>6.6299999999999998E-2</c:v>
                </c:pt>
                <c:pt idx="24">
                  <c:v>6.5299999999999997E-2</c:v>
                </c:pt>
                <c:pt idx="25">
                  <c:v>6.0200000000000004E-2</c:v>
                </c:pt>
                <c:pt idx="26">
                  <c:v>6.9500000000000034E-2</c:v>
                </c:pt>
                <c:pt idx="27">
                  <c:v>6.3E-2</c:v>
                </c:pt>
                <c:pt idx="28">
                  <c:v>6.1400000000000003E-2</c:v>
                </c:pt>
                <c:pt idx="29">
                  <c:v>6.6699999999999995E-2</c:v>
                </c:pt>
                <c:pt idx="30">
                  <c:v>6.5500000000000003E-2</c:v>
                </c:pt>
                <c:pt idx="31">
                  <c:v>6.4600000000000019E-2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ECBF-4938-8671-A4C607A05636}"/>
            </c:ext>
          </c:extLst>
        </c:ser>
        <c:ser>
          <c:idx val="8"/>
          <c:order val="8"/>
          <c:tx>
            <c:strRef>
              <c:f>'\Users\rossiecl\Dropbox\AA adolescent fertility INDEPTH\results obj 1 2 3 received\[Results_log files_22 august.xlsx]15-19'!$J$1</c:f>
              <c:strCache>
                <c:ptCount val="1"/>
                <c:pt idx="0">
                  <c:v>Ouagadougou</c:v>
                </c:pt>
              </c:strCache>
            </c:strRef>
          </c:tx>
          <c:spPr>
            <a:ln w="63500">
              <a:solidFill>
                <a:schemeClr val="accent6"/>
              </a:solidFill>
              <a:prstDash val="sysDash"/>
            </a:ln>
          </c:spPr>
          <c:marker>
            <c:symbol val="none"/>
          </c:marker>
          <c:xVal>
            <c:numRef>
              <c:f>'\Users\rossiecl\Dropbox\AA adolescent fertility INDEPTH\results obj 1 2 3 received\[Results_log files_22 august.xlsx]15-19'!$A$2:$A$33</c:f>
              <c:numCache>
                <c:formatCode>General</c:formatCode>
                <c:ptCount val="32"/>
                <c:pt idx="0">
                  <c:v>1983</c:v>
                </c:pt>
                <c:pt idx="1">
                  <c:v>1984</c:v>
                </c:pt>
                <c:pt idx="2">
                  <c:v>1985</c:v>
                </c:pt>
                <c:pt idx="3">
                  <c:v>1986</c:v>
                </c:pt>
                <c:pt idx="4">
                  <c:v>1987</c:v>
                </c:pt>
                <c:pt idx="5">
                  <c:v>1988</c:v>
                </c:pt>
                <c:pt idx="6">
                  <c:v>1989</c:v>
                </c:pt>
                <c:pt idx="7">
                  <c:v>1990</c:v>
                </c:pt>
                <c:pt idx="8">
                  <c:v>1991</c:v>
                </c:pt>
                <c:pt idx="9">
                  <c:v>1992</c:v>
                </c:pt>
                <c:pt idx="10">
                  <c:v>1993</c:v>
                </c:pt>
                <c:pt idx="11">
                  <c:v>1994</c:v>
                </c:pt>
                <c:pt idx="12">
                  <c:v>1995</c:v>
                </c:pt>
                <c:pt idx="13">
                  <c:v>1996</c:v>
                </c:pt>
                <c:pt idx="14">
                  <c:v>1997</c:v>
                </c:pt>
                <c:pt idx="15">
                  <c:v>1998</c:v>
                </c:pt>
                <c:pt idx="16">
                  <c:v>1999</c:v>
                </c:pt>
                <c:pt idx="17">
                  <c:v>2000</c:v>
                </c:pt>
                <c:pt idx="18">
                  <c:v>2001</c:v>
                </c:pt>
                <c:pt idx="19">
                  <c:v>2002</c:v>
                </c:pt>
                <c:pt idx="20">
                  <c:v>2003</c:v>
                </c:pt>
                <c:pt idx="21">
                  <c:v>2004</c:v>
                </c:pt>
                <c:pt idx="22">
                  <c:v>2005</c:v>
                </c:pt>
                <c:pt idx="23">
                  <c:v>2006</c:v>
                </c:pt>
                <c:pt idx="24">
                  <c:v>2007</c:v>
                </c:pt>
                <c:pt idx="25">
                  <c:v>2008</c:v>
                </c:pt>
                <c:pt idx="26">
                  <c:v>2009</c:v>
                </c:pt>
                <c:pt idx="27">
                  <c:v>2010</c:v>
                </c:pt>
                <c:pt idx="28">
                  <c:v>2011</c:v>
                </c:pt>
                <c:pt idx="29">
                  <c:v>2012</c:v>
                </c:pt>
                <c:pt idx="30">
                  <c:v>2013</c:v>
                </c:pt>
                <c:pt idx="31">
                  <c:v>2014</c:v>
                </c:pt>
              </c:numCache>
            </c:numRef>
          </c:xVal>
          <c:yVal>
            <c:numRef>
              <c:f>'\Users\rossiecl\Dropbox\AA adolescent fertility INDEPTH\results obj 1 2 3 received\[Results_log files_22 august.xlsx]15-19'!$J$2:$J$33</c:f>
              <c:numCache>
                <c:formatCode>General</c:formatCode>
                <c:ptCount val="32"/>
                <c:pt idx="26">
                  <c:v>5.5400000000000033E-2</c:v>
                </c:pt>
                <c:pt idx="27">
                  <c:v>4.9800000000000039E-2</c:v>
                </c:pt>
                <c:pt idx="28">
                  <c:v>4.3800000000000013E-2</c:v>
                </c:pt>
                <c:pt idx="29">
                  <c:v>5.6899999999999999E-2</c:v>
                </c:pt>
                <c:pt idx="30">
                  <c:v>4.2100000000000012E-2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ECBF-4938-8671-A4C607A05636}"/>
            </c:ext>
          </c:extLst>
        </c:ser>
        <c:ser>
          <c:idx val="9"/>
          <c:order val="9"/>
          <c:tx>
            <c:strRef>
              <c:f>'\Users\rossiecl\Dropbox\AA adolescent fertility INDEPTH\results obj 1 2 3 received\[Results_log files_22 august.xlsx]15-19'!$K$1</c:f>
              <c:strCache>
                <c:ptCount val="1"/>
                <c:pt idx="0">
                  <c:v>Taabo</c:v>
                </c:pt>
              </c:strCache>
            </c:strRef>
          </c:tx>
          <c:spPr>
            <a:ln w="63500">
              <a:prstDash val="sysDash"/>
            </a:ln>
          </c:spPr>
          <c:marker>
            <c:symbol val="none"/>
          </c:marker>
          <c:dPt>
            <c:idx val="27"/>
            <c:bubble3D val="0"/>
            <c:spPr>
              <a:ln w="63500" cmpd="sng"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0A-ECBF-4938-8671-A4C607A05636}"/>
              </c:ext>
            </c:extLst>
          </c:dPt>
          <c:xVal>
            <c:numRef>
              <c:f>'\Users\rossiecl\Dropbox\AA adolescent fertility INDEPTH\results obj 1 2 3 received\[Results_log files_22 august.xlsx]15-19'!$A$2:$A$33</c:f>
              <c:numCache>
                <c:formatCode>General</c:formatCode>
                <c:ptCount val="32"/>
                <c:pt idx="0">
                  <c:v>1983</c:v>
                </c:pt>
                <c:pt idx="1">
                  <c:v>1984</c:v>
                </c:pt>
                <c:pt idx="2">
                  <c:v>1985</c:v>
                </c:pt>
                <c:pt idx="3">
                  <c:v>1986</c:v>
                </c:pt>
                <c:pt idx="4">
                  <c:v>1987</c:v>
                </c:pt>
                <c:pt idx="5">
                  <c:v>1988</c:v>
                </c:pt>
                <c:pt idx="6">
                  <c:v>1989</c:v>
                </c:pt>
                <c:pt idx="7">
                  <c:v>1990</c:v>
                </c:pt>
                <c:pt idx="8">
                  <c:v>1991</c:v>
                </c:pt>
                <c:pt idx="9">
                  <c:v>1992</c:v>
                </c:pt>
                <c:pt idx="10">
                  <c:v>1993</c:v>
                </c:pt>
                <c:pt idx="11">
                  <c:v>1994</c:v>
                </c:pt>
                <c:pt idx="12">
                  <c:v>1995</c:v>
                </c:pt>
                <c:pt idx="13">
                  <c:v>1996</c:v>
                </c:pt>
                <c:pt idx="14">
                  <c:v>1997</c:v>
                </c:pt>
                <c:pt idx="15">
                  <c:v>1998</c:v>
                </c:pt>
                <c:pt idx="16">
                  <c:v>1999</c:v>
                </c:pt>
                <c:pt idx="17">
                  <c:v>2000</c:v>
                </c:pt>
                <c:pt idx="18">
                  <c:v>2001</c:v>
                </c:pt>
                <c:pt idx="19">
                  <c:v>2002</c:v>
                </c:pt>
                <c:pt idx="20">
                  <c:v>2003</c:v>
                </c:pt>
                <c:pt idx="21">
                  <c:v>2004</c:v>
                </c:pt>
                <c:pt idx="22">
                  <c:v>2005</c:v>
                </c:pt>
                <c:pt idx="23">
                  <c:v>2006</c:v>
                </c:pt>
                <c:pt idx="24">
                  <c:v>2007</c:v>
                </c:pt>
                <c:pt idx="25">
                  <c:v>2008</c:v>
                </c:pt>
                <c:pt idx="26">
                  <c:v>2009</c:v>
                </c:pt>
                <c:pt idx="27">
                  <c:v>2010</c:v>
                </c:pt>
                <c:pt idx="28">
                  <c:v>2011</c:v>
                </c:pt>
                <c:pt idx="29">
                  <c:v>2012</c:v>
                </c:pt>
                <c:pt idx="30">
                  <c:v>2013</c:v>
                </c:pt>
                <c:pt idx="31">
                  <c:v>2014</c:v>
                </c:pt>
              </c:numCache>
            </c:numRef>
          </c:xVal>
          <c:yVal>
            <c:numRef>
              <c:f>'\Users\rossiecl\Dropbox\AA adolescent fertility INDEPTH\results obj 1 2 3 received\[Results_log files_22 august.xlsx]15-19'!$K$2:$K$33</c:f>
              <c:numCache>
                <c:formatCode>General</c:formatCode>
                <c:ptCount val="32"/>
                <c:pt idx="26">
                  <c:v>0.21320000000000011</c:v>
                </c:pt>
                <c:pt idx="27">
                  <c:v>0.1785000000000001</c:v>
                </c:pt>
                <c:pt idx="28">
                  <c:v>0.17760000000000001</c:v>
                </c:pt>
                <c:pt idx="29">
                  <c:v>0.12479999999999999</c:v>
                </c:pt>
                <c:pt idx="30">
                  <c:v>7.6100000000000001E-2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ECBF-4938-8671-A4C607A05636}"/>
            </c:ext>
          </c:extLst>
        </c:ser>
        <c:ser>
          <c:idx val="10"/>
          <c:order val="10"/>
          <c:tx>
            <c:strRef>
              <c:f>'\Users\rossiecl\Dropbox\AA adolescent fertility INDEPTH\results obj 1 2 3 received\[Results_log files_22 august.xlsx]15-19'!$L$1</c:f>
              <c:strCache>
                <c:ptCount val="1"/>
                <c:pt idx="0">
                  <c:v>Gilgel Gibe</c:v>
                </c:pt>
              </c:strCache>
            </c:strRef>
          </c:tx>
          <c:spPr>
            <a:ln w="63500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'\Users\rossiecl\Dropbox\AA adolescent fertility INDEPTH\results obj 1 2 3 received\[Results_log files_22 august.xlsx]15-19'!$A$2:$A$33</c:f>
              <c:numCache>
                <c:formatCode>General</c:formatCode>
                <c:ptCount val="32"/>
                <c:pt idx="0">
                  <c:v>1983</c:v>
                </c:pt>
                <c:pt idx="1">
                  <c:v>1984</c:v>
                </c:pt>
                <c:pt idx="2">
                  <c:v>1985</c:v>
                </c:pt>
                <c:pt idx="3">
                  <c:v>1986</c:v>
                </c:pt>
                <c:pt idx="4">
                  <c:v>1987</c:v>
                </c:pt>
                <c:pt idx="5">
                  <c:v>1988</c:v>
                </c:pt>
                <c:pt idx="6">
                  <c:v>1989</c:v>
                </c:pt>
                <c:pt idx="7">
                  <c:v>1990</c:v>
                </c:pt>
                <c:pt idx="8">
                  <c:v>1991</c:v>
                </c:pt>
                <c:pt idx="9">
                  <c:v>1992</c:v>
                </c:pt>
                <c:pt idx="10">
                  <c:v>1993</c:v>
                </c:pt>
                <c:pt idx="11">
                  <c:v>1994</c:v>
                </c:pt>
                <c:pt idx="12">
                  <c:v>1995</c:v>
                </c:pt>
                <c:pt idx="13">
                  <c:v>1996</c:v>
                </c:pt>
                <c:pt idx="14">
                  <c:v>1997</c:v>
                </c:pt>
                <c:pt idx="15">
                  <c:v>1998</c:v>
                </c:pt>
                <c:pt idx="16">
                  <c:v>1999</c:v>
                </c:pt>
                <c:pt idx="17">
                  <c:v>2000</c:v>
                </c:pt>
                <c:pt idx="18">
                  <c:v>2001</c:v>
                </c:pt>
                <c:pt idx="19">
                  <c:v>2002</c:v>
                </c:pt>
                <c:pt idx="20">
                  <c:v>2003</c:v>
                </c:pt>
                <c:pt idx="21">
                  <c:v>2004</c:v>
                </c:pt>
                <c:pt idx="22">
                  <c:v>2005</c:v>
                </c:pt>
                <c:pt idx="23">
                  <c:v>2006</c:v>
                </c:pt>
                <c:pt idx="24">
                  <c:v>2007</c:v>
                </c:pt>
                <c:pt idx="25">
                  <c:v>2008</c:v>
                </c:pt>
                <c:pt idx="26">
                  <c:v>2009</c:v>
                </c:pt>
                <c:pt idx="27">
                  <c:v>2010</c:v>
                </c:pt>
                <c:pt idx="28">
                  <c:v>2011</c:v>
                </c:pt>
                <c:pt idx="29">
                  <c:v>2012</c:v>
                </c:pt>
                <c:pt idx="30">
                  <c:v>2013</c:v>
                </c:pt>
                <c:pt idx="31">
                  <c:v>2014</c:v>
                </c:pt>
              </c:numCache>
            </c:numRef>
          </c:xVal>
          <c:yVal>
            <c:numRef>
              <c:f>'\Users\rossiecl\Dropbox\AA adolescent fertility INDEPTH\results obj 1 2 3 received\[Results_log files_22 august.xlsx]15-19'!$L$2:$L$33</c:f>
              <c:numCache>
                <c:formatCode>General</c:formatCode>
                <c:ptCount val="32"/>
                <c:pt idx="23">
                  <c:v>6.6400000000000001E-2</c:v>
                </c:pt>
                <c:pt idx="24">
                  <c:v>6.720000000000001E-2</c:v>
                </c:pt>
                <c:pt idx="25">
                  <c:v>5.0200000000000002E-2</c:v>
                </c:pt>
                <c:pt idx="26">
                  <c:v>4.3000000000000003E-2</c:v>
                </c:pt>
                <c:pt idx="27">
                  <c:v>5.1499999999999997E-2</c:v>
                </c:pt>
                <c:pt idx="28">
                  <c:v>5.0500000000000003E-2</c:v>
                </c:pt>
                <c:pt idx="29">
                  <c:v>3.8199999999999998E-2</c:v>
                </c:pt>
                <c:pt idx="30">
                  <c:v>4.3900000000000002E-2</c:v>
                </c:pt>
                <c:pt idx="31">
                  <c:v>4.1300000000000003E-2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C-ECBF-4938-8671-A4C607A05636}"/>
            </c:ext>
          </c:extLst>
        </c:ser>
        <c:ser>
          <c:idx val="12"/>
          <c:order val="11"/>
          <c:tx>
            <c:strRef>
              <c:f>'\Users\rossiecl\Dropbox\AA adolescent fertility INDEPTH\results obj 1 2 3 received\[Results_log files_22 august.xlsx]15-19'!$N$1</c:f>
              <c:strCache>
                <c:ptCount val="1"/>
                <c:pt idx="0">
                  <c:v>Nairobi</c:v>
                </c:pt>
              </c:strCache>
            </c:strRef>
          </c:tx>
          <c:spPr>
            <a:ln w="63500">
              <a:solidFill>
                <a:srgbClr val="FFFF00"/>
              </a:solidFill>
            </a:ln>
          </c:spPr>
          <c:marker>
            <c:symbol val="none"/>
          </c:marker>
          <c:xVal>
            <c:numRef>
              <c:f>'\Users\rossiecl\Dropbox\AA adolescent fertility INDEPTH\results obj 1 2 3 received\[Results_log files_22 august.xlsx]15-19'!$A$2:$A$33</c:f>
              <c:numCache>
                <c:formatCode>General</c:formatCode>
                <c:ptCount val="32"/>
                <c:pt idx="0">
                  <c:v>1983</c:v>
                </c:pt>
                <c:pt idx="1">
                  <c:v>1984</c:v>
                </c:pt>
                <c:pt idx="2">
                  <c:v>1985</c:v>
                </c:pt>
                <c:pt idx="3">
                  <c:v>1986</c:v>
                </c:pt>
                <c:pt idx="4">
                  <c:v>1987</c:v>
                </c:pt>
                <c:pt idx="5">
                  <c:v>1988</c:v>
                </c:pt>
                <c:pt idx="6">
                  <c:v>1989</c:v>
                </c:pt>
                <c:pt idx="7">
                  <c:v>1990</c:v>
                </c:pt>
                <c:pt idx="8">
                  <c:v>1991</c:v>
                </c:pt>
                <c:pt idx="9">
                  <c:v>1992</c:v>
                </c:pt>
                <c:pt idx="10">
                  <c:v>1993</c:v>
                </c:pt>
                <c:pt idx="11">
                  <c:v>1994</c:v>
                </c:pt>
                <c:pt idx="12">
                  <c:v>1995</c:v>
                </c:pt>
                <c:pt idx="13">
                  <c:v>1996</c:v>
                </c:pt>
                <c:pt idx="14">
                  <c:v>1997</c:v>
                </c:pt>
                <c:pt idx="15">
                  <c:v>1998</c:v>
                </c:pt>
                <c:pt idx="16">
                  <c:v>1999</c:v>
                </c:pt>
                <c:pt idx="17">
                  <c:v>2000</c:v>
                </c:pt>
                <c:pt idx="18">
                  <c:v>2001</c:v>
                </c:pt>
                <c:pt idx="19">
                  <c:v>2002</c:v>
                </c:pt>
                <c:pt idx="20">
                  <c:v>2003</c:v>
                </c:pt>
                <c:pt idx="21">
                  <c:v>2004</c:v>
                </c:pt>
                <c:pt idx="22">
                  <c:v>2005</c:v>
                </c:pt>
                <c:pt idx="23">
                  <c:v>2006</c:v>
                </c:pt>
                <c:pt idx="24">
                  <c:v>2007</c:v>
                </c:pt>
                <c:pt idx="25">
                  <c:v>2008</c:v>
                </c:pt>
                <c:pt idx="26">
                  <c:v>2009</c:v>
                </c:pt>
                <c:pt idx="27">
                  <c:v>2010</c:v>
                </c:pt>
                <c:pt idx="28">
                  <c:v>2011</c:v>
                </c:pt>
                <c:pt idx="29">
                  <c:v>2012</c:v>
                </c:pt>
                <c:pt idx="30">
                  <c:v>2013</c:v>
                </c:pt>
                <c:pt idx="31">
                  <c:v>2014</c:v>
                </c:pt>
              </c:numCache>
            </c:numRef>
          </c:xVal>
          <c:yVal>
            <c:numRef>
              <c:f>'\Users\rossiecl\Dropbox\AA adolescent fertility INDEPTH\results obj 1 2 3 received\[Results_log files_22 august.xlsx]15-19'!$N$2:$N$33</c:f>
              <c:numCache>
                <c:formatCode>General</c:formatCode>
                <c:ptCount val="32"/>
                <c:pt idx="20" formatCode="0.000">
                  <c:v>0.1331</c:v>
                </c:pt>
                <c:pt idx="21" formatCode="0.000">
                  <c:v>0.1265</c:v>
                </c:pt>
                <c:pt idx="22" formatCode="0.000">
                  <c:v>0.1188</c:v>
                </c:pt>
                <c:pt idx="23" formatCode="0.000">
                  <c:v>0.10940000000000005</c:v>
                </c:pt>
                <c:pt idx="24" formatCode="0.000">
                  <c:v>0.1173</c:v>
                </c:pt>
                <c:pt idx="25" formatCode="0.000">
                  <c:v>0.12290000000000002</c:v>
                </c:pt>
                <c:pt idx="26" formatCode="0.000">
                  <c:v>0.12420000000000007</c:v>
                </c:pt>
                <c:pt idx="27" formatCode="0.000">
                  <c:v>0.11459999999999998</c:v>
                </c:pt>
                <c:pt idx="28" formatCode="0.000">
                  <c:v>0.1263</c:v>
                </c:pt>
                <c:pt idx="29" formatCode="0.000">
                  <c:v>9.8000000000000087E-2</c:v>
                </c:pt>
                <c:pt idx="30" formatCode="0.000">
                  <c:v>9.5500000000000071E-2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D-ECBF-4938-8671-A4C607A056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385856"/>
        <c:axId val="34386432"/>
      </c:scatterChart>
      <c:valAx>
        <c:axId val="34385856"/>
        <c:scaling>
          <c:orientation val="minMax"/>
          <c:max val="2015"/>
          <c:min val="1980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fr-FR"/>
          </a:p>
        </c:txPr>
        <c:crossAx val="34386432"/>
        <c:crosses val="autoZero"/>
        <c:crossBetween val="midCat"/>
      </c:valAx>
      <c:valAx>
        <c:axId val="34386432"/>
        <c:scaling>
          <c:orientation val="minMax"/>
          <c:max val="0.22000000000000003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800" b="1"/>
                </a:pPr>
                <a:r>
                  <a:rPr lang="fr-BE" sz="1800" b="1"/>
                  <a:t>Adolescent fertility rate (15-19)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fr-FR"/>
          </a:p>
        </c:txPr>
        <c:crossAx val="34385856"/>
        <c:crosses val="autoZero"/>
        <c:crossBetween val="midCat"/>
        <c:majorUnit val="2.0000000000000011E-2"/>
      </c:valAx>
    </c:plotArea>
    <c:legend>
      <c:legendPos val="r"/>
      <c:layout>
        <c:manualLayout>
          <c:xMode val="edge"/>
          <c:yMode val="edge"/>
          <c:x val="0.81370615683224701"/>
          <c:y val="0.15120999627492382"/>
          <c:w val="0.18539141937401371"/>
          <c:h val="0.74415281423155488"/>
        </c:manualLayout>
      </c:layout>
      <c:overlay val="0"/>
      <c:txPr>
        <a:bodyPr/>
        <a:lstStyle/>
        <a:p>
          <a:pPr>
            <a:defRPr sz="1400"/>
          </a:pPr>
          <a:endParaRPr lang="fr-FR"/>
        </a:p>
      </c:txPr>
    </c:legend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clean!$B$26</c:f>
              <c:strCache>
                <c:ptCount val="1"/>
                <c:pt idx="0">
                  <c:v>HDSS</c:v>
                </c:pt>
              </c:strCache>
            </c:strRef>
          </c:tx>
          <c:invertIfNegative val="0"/>
          <c:cat>
            <c:strRef>
              <c:f>clean!$A$27:$A$32</c:f>
              <c:strCache>
                <c:ptCount val="6"/>
                <c:pt idx="0">
                  <c:v>Niakhar</c:v>
                </c:pt>
                <c:pt idx="1">
                  <c:v>Nouna</c:v>
                </c:pt>
                <c:pt idx="2">
                  <c:v>Nanoro</c:v>
                </c:pt>
                <c:pt idx="3">
                  <c:v>Ouagdougou</c:v>
                </c:pt>
                <c:pt idx="4">
                  <c:v>Taabo</c:v>
                </c:pt>
                <c:pt idx="5">
                  <c:v>Karonga</c:v>
                </c:pt>
              </c:strCache>
            </c:strRef>
          </c:cat>
          <c:val>
            <c:numRef>
              <c:f>clean!$B$27:$B$32</c:f>
              <c:numCache>
                <c:formatCode>0.00</c:formatCode>
                <c:ptCount val="6"/>
                <c:pt idx="0">
                  <c:v>5.8263179999999998E-2</c:v>
                </c:pt>
                <c:pt idx="1">
                  <c:v>0.14402770000000001</c:v>
                </c:pt>
                <c:pt idx="2">
                  <c:v>6.9756650000000003E-2</c:v>
                </c:pt>
                <c:pt idx="3">
                  <c:v>5.23611004391E-2</c:v>
                </c:pt>
                <c:pt idx="4">
                  <c:v>0.10137408000000001</c:v>
                </c:pt>
                <c:pt idx="5">
                  <c:v>6.6977889999999984E-2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FC-4767-88A0-54DB3781AC4E}"/>
            </c:ext>
          </c:extLst>
        </c:ser>
        <c:ser>
          <c:idx val="1"/>
          <c:order val="1"/>
          <c:tx>
            <c:strRef>
              <c:f>clean!$C$26</c:f>
              <c:strCache>
                <c:ptCount val="1"/>
                <c:pt idx="0">
                  <c:v>DHS</c:v>
                </c:pt>
              </c:strCache>
            </c:strRef>
          </c:tx>
          <c:invertIfNegative val="0"/>
          <c:cat>
            <c:strRef>
              <c:f>clean!$A$27:$A$32</c:f>
              <c:strCache>
                <c:ptCount val="6"/>
                <c:pt idx="0">
                  <c:v>Niakhar</c:v>
                </c:pt>
                <c:pt idx="1">
                  <c:v>Nouna</c:v>
                </c:pt>
                <c:pt idx="2">
                  <c:v>Nanoro</c:v>
                </c:pt>
                <c:pt idx="3">
                  <c:v>Ouagdougou</c:v>
                </c:pt>
                <c:pt idx="4">
                  <c:v>Taabo</c:v>
                </c:pt>
                <c:pt idx="5">
                  <c:v>Karonga</c:v>
                </c:pt>
              </c:strCache>
            </c:strRef>
          </c:cat>
          <c:val>
            <c:numRef>
              <c:f>clean!$C$27:$C$32</c:f>
              <c:numCache>
                <c:formatCode>0.00</c:formatCode>
                <c:ptCount val="6"/>
                <c:pt idx="0">
                  <c:v>8.1203700000000004E-2</c:v>
                </c:pt>
                <c:pt idx="1">
                  <c:v>0.16556489999999999</c:v>
                </c:pt>
                <c:pt idx="2">
                  <c:v>0.13397829999999999</c:v>
                </c:pt>
                <c:pt idx="3">
                  <c:v>5.0205699999999999E-2</c:v>
                </c:pt>
                <c:pt idx="4" formatCode="General">
                  <c:v>0.134157</c:v>
                </c:pt>
                <c:pt idx="5">
                  <c:v>0.17084550000000001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FC-4767-88A0-54DB3781AC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038464"/>
        <c:axId val="35749184"/>
      </c:barChart>
      <c:catAx>
        <c:axId val="390384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-5400000" vert="horz"/>
          <a:lstStyle/>
          <a:p>
            <a:pPr>
              <a:defRPr sz="1400"/>
            </a:pPr>
            <a:endParaRPr lang="fr-FR"/>
          </a:p>
        </c:txPr>
        <c:crossAx val="35749184"/>
        <c:crosses val="autoZero"/>
        <c:auto val="1"/>
        <c:lblAlgn val="ctr"/>
        <c:lblOffset val="100"/>
        <c:noMultiLvlLbl val="0"/>
      </c:catAx>
      <c:valAx>
        <c:axId val="35749184"/>
        <c:scaling>
          <c:orientation val="minMax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crossAx val="3903846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8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0.66875</cdr:x>
      <cdr:y>0.86726</cdr:y>
    </cdr:from>
    <cdr:to>
      <cdr:x>1</cdr:x>
      <cdr:y>1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6019800" y="5854872"/>
          <a:ext cx="2944246" cy="8144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dirty="0"/>
            <a:t>Source: UN,</a:t>
          </a:r>
          <a:r>
            <a:rPr lang="en-US" sz="1800" baseline="0" dirty="0"/>
            <a:t> World Population</a:t>
          </a:r>
        </a:p>
        <a:p xmlns:a="http://schemas.openxmlformats.org/drawingml/2006/main">
          <a:r>
            <a:rPr lang="en-US" sz="1800" baseline="0" dirty="0"/>
            <a:t> Prospects 2015</a:t>
          </a:r>
          <a:endParaRPr lang="en-US" sz="18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1C9AAF5-9756-4501-8D42-4462D5B45F8D}" type="datetimeFigureOut">
              <a:rPr lang="en-US" smtClean="0"/>
              <a:pPr/>
              <a:t>7/19/2018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F50A71F-1118-4E25-BA67-68081130F1F9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0051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E6CA396-440A-49E7-A4ED-2596E71C6013}" type="datetimeFigureOut">
              <a:rPr lang="en-US"/>
              <a:pPr>
                <a:defRPr/>
              </a:pPr>
              <a:t>7/19/2018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2716800-845F-426A-91AA-DD8388B88C1F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9039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055"/>
          <p:cNvSpPr txBox="1">
            <a:spLocks noGrp="1" noChangeArrowheads="1"/>
          </p:cNvSpPr>
          <p:nvPr/>
        </p:nvSpPr>
        <p:spPr bwMode="auto">
          <a:xfrm>
            <a:off x="3961602" y="8820729"/>
            <a:ext cx="3048798" cy="45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/>
            <a:fld id="{2841ACC7-DECF-4C84-879F-F935CE6F4596}" type="slidenum">
              <a:rPr lang="en-US" sz="1200">
                <a:latin typeface="Times New Roman" pitchFamily="18" charset="0"/>
              </a:rPr>
              <a:pPr algn="r"/>
              <a:t>1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On the </a:t>
            </a:r>
            <a:r>
              <a:rPr lang="fr-CH" dirty="0" err="1" smtClean="0"/>
              <a:t>whole</a:t>
            </a:r>
            <a:r>
              <a:rPr lang="fr-CH" dirty="0" smtClean="0"/>
              <a:t>, </a:t>
            </a:r>
            <a:r>
              <a:rPr lang="fr-CH" dirty="0" err="1" smtClean="0"/>
              <a:t>adolesecnt</a:t>
            </a:r>
            <a:r>
              <a:rPr lang="fr-CH" dirty="0" smtClean="0"/>
              <a:t> </a:t>
            </a:r>
            <a:r>
              <a:rPr lang="fr-CH" dirty="0" err="1" smtClean="0"/>
              <a:t>birth</a:t>
            </a:r>
            <a:r>
              <a:rPr lang="fr-CH" baseline="0" dirty="0" smtClean="0"/>
              <a:t> rates </a:t>
            </a:r>
            <a:r>
              <a:rPr lang="fr-CH" baseline="0" dirty="0" err="1" smtClean="0"/>
              <a:t>is</a:t>
            </a:r>
            <a:r>
              <a:rPr lang="fr-CH" baseline="0" dirty="0" smtClean="0"/>
              <a:t> </a:t>
            </a:r>
            <a:r>
              <a:rPr lang="fr-CH" baseline="0" dirty="0" err="1" smtClean="0"/>
              <a:t>lower</a:t>
            </a:r>
            <a:r>
              <a:rPr lang="fr-CH" baseline="0" dirty="0" smtClean="0"/>
              <a:t> in HDSS sites and </a:t>
            </a:r>
            <a:r>
              <a:rPr lang="fr-CH" baseline="0" dirty="0" err="1" smtClean="0"/>
              <a:t>declines</a:t>
            </a:r>
            <a:r>
              <a:rPr lang="fr-CH" baseline="0" dirty="0" smtClean="0"/>
              <a:t> </a:t>
            </a:r>
            <a:r>
              <a:rPr lang="fr-CH" baseline="0" dirty="0" err="1" smtClean="0"/>
              <a:t>faster</a:t>
            </a:r>
            <a:r>
              <a:rPr lang="fr-CH" baseline="0" dirty="0" smtClean="0"/>
              <a:t> </a:t>
            </a:r>
            <a:r>
              <a:rPr lang="fr-CH" baseline="0" dirty="0" err="1" smtClean="0"/>
              <a:t>than</a:t>
            </a:r>
            <a:r>
              <a:rPr lang="fr-CH" baseline="0" dirty="0" smtClean="0"/>
              <a:t> national /</a:t>
            </a:r>
            <a:r>
              <a:rPr lang="fr-CH" baseline="0" dirty="0" err="1" smtClean="0"/>
              <a:t>regional</a:t>
            </a:r>
            <a:r>
              <a:rPr lang="fr-CH" baseline="0" dirty="0" smtClean="0"/>
              <a:t> </a:t>
            </a:r>
            <a:r>
              <a:rPr lang="fr-CH" baseline="0" dirty="0" err="1" smtClean="0"/>
              <a:t>averages</a:t>
            </a:r>
            <a:r>
              <a:rPr lang="fr-CH" baseline="0" dirty="0" smtClean="0"/>
              <a:t> /trends; large </a:t>
            </a:r>
            <a:r>
              <a:rPr lang="fr-CH" baseline="0" dirty="0" err="1" smtClean="0"/>
              <a:t>diversity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716800-845F-426A-91AA-DD8388B88C1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3367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The data </a:t>
            </a:r>
            <a:r>
              <a:rPr lang="fr-CH" dirty="0" err="1" smtClean="0"/>
              <a:t>seems</a:t>
            </a:r>
            <a:r>
              <a:rPr lang="fr-CH" dirty="0" smtClean="0"/>
              <a:t> to </a:t>
            </a:r>
            <a:r>
              <a:rPr lang="fr-CH" dirty="0" err="1" smtClean="0"/>
              <a:t>indicate</a:t>
            </a:r>
            <a:r>
              <a:rPr lang="fr-CH" baseline="0" dirty="0" smtClean="0"/>
              <a:t> </a:t>
            </a:r>
            <a:r>
              <a:rPr lang="fr-CH" baseline="0" dirty="0" err="1" smtClean="0"/>
              <a:t>that</a:t>
            </a:r>
            <a:r>
              <a:rPr lang="fr-CH" baseline="0" dirty="0" smtClean="0"/>
              <a:t> ABR are </a:t>
            </a:r>
            <a:r>
              <a:rPr lang="fr-CH" baseline="0" dirty="0" err="1" smtClean="0"/>
              <a:t>overestimated</a:t>
            </a:r>
            <a:r>
              <a:rPr lang="fr-CH" baseline="0" dirty="0" smtClean="0"/>
              <a:t> in DHS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716800-845F-426A-91AA-DD8388B88C1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432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716800-845F-426A-91AA-DD8388B88C1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Countries where INDEPTH member HDSSs</a:t>
            </a:r>
            <a:r>
              <a:rPr lang="en-GB" baseline="0" dirty="0" smtClean="0"/>
              <a:t> </a:t>
            </a:r>
            <a:r>
              <a:rPr lang="en-GB" dirty="0" smtClean="0"/>
              <a:t>currently are, and potential expansion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49B685-B6CA-45BD-862A-0396823FF59E}" type="slidenum">
              <a:rPr lang="en-ZA" smtClean="0"/>
              <a:pPr>
                <a:defRPr/>
              </a:pPr>
              <a:t>15</a:t>
            </a:fld>
            <a:endParaRPr lang="en-Z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9398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698848" indent="-268788" defTabSz="909398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075150" indent="-215030" defTabSz="909398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505211" indent="-215030" defTabSz="909398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1935271" indent="-215030" defTabSz="909398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365330" indent="-215030" defTabSz="90939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795391" indent="-215030" defTabSz="90939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225451" indent="-215030" defTabSz="90939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655511" indent="-215030" defTabSz="90939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B95A490-DF26-4A21-A5C0-829E97CD12F3}" type="slidenum">
              <a:rPr lang="en-US" altLang="de-DE" sz="1200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</a:t>
            </a:fld>
            <a:endParaRPr lang="en-US" altLang="de-DE" sz="1200" dirty="0" smtClean="0">
              <a:solidFill>
                <a:srgbClr val="000000"/>
              </a:solidFill>
            </a:endParaRPr>
          </a:p>
        </p:txBody>
      </p:sp>
      <p:sp>
        <p:nvSpPr>
          <p:cNvPr id="231427" name="Rectangle 2055"/>
          <p:cNvSpPr txBox="1">
            <a:spLocks noGrp="1" noChangeArrowheads="1"/>
          </p:cNvSpPr>
          <p:nvPr/>
        </p:nvSpPr>
        <p:spPr bwMode="auto">
          <a:xfrm>
            <a:off x="3961606" y="8819900"/>
            <a:ext cx="3048794" cy="461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23" tIns="45462" rIns="90923" bIns="45462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3E137BA-530F-4091-AFFA-AC5E92782FB0}" type="slidenum">
              <a:rPr lang="en-US" altLang="de-DE">
                <a:solidFill>
                  <a:srgbClr val="000000"/>
                </a:solidFill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2</a:t>
            </a:fld>
            <a:endParaRPr lang="en-US" altLang="de-DE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14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23142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055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CAB4DA8-21C1-1240-B329-214B3178B4C3}" type="slidenum">
              <a:rPr lang="en-US" sz="1200">
                <a:solidFill>
                  <a:srgbClr val="000000"/>
                </a:solidFill>
              </a:rPr>
              <a:pPr eaLnBrk="1" hangingPunct="1"/>
              <a:t>3</a:t>
            </a:fld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GB" dirty="0" smtClean="0">
                <a:latin typeface="Calibri" charset="0"/>
              </a:rPr>
              <a:t>Underlying inspiration or drive for HDSS lies</a:t>
            </a:r>
            <a:r>
              <a:rPr lang="en-GB" baseline="0" dirty="0" smtClean="0">
                <a:latin typeface="Calibri" charset="0"/>
              </a:rPr>
              <a:t> in the well known demographic accounting equation. That is the need to account accurately for the population exposed to the risk of any event. So the HDSS focuses on a well defined population and regularly monitors the in/out flows of persons to/from the group.</a:t>
            </a:r>
            <a:endParaRPr lang="en-GB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working group strategy...</a:t>
            </a:r>
            <a:r>
              <a:rPr lang="en-GB" baseline="0" dirty="0" smtClean="0"/>
              <a:t> Large projects are generated and funded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49B685-B6CA-45BD-862A-0396823FF59E}" type="slidenum">
              <a:rPr lang="en-ZA" smtClean="0"/>
              <a:pPr>
                <a:defRPr/>
              </a:pPr>
              <a:t>4</a:t>
            </a:fld>
            <a:endParaRPr lang="en-Z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716800-845F-426A-91AA-DD8388B88C1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716800-845F-426A-91AA-DD8388B88C1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716800-845F-426A-91AA-DD8388B88C1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716800-845F-426A-91AA-DD8388B88C1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716800-845F-426A-91AA-DD8388B88C1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667000"/>
            <a:ext cx="7772400" cy="762000"/>
          </a:xfrm>
        </p:spPr>
        <p:txBody>
          <a:bodyPr anchor="b"/>
          <a:lstStyle>
            <a:lvl1pPr>
              <a:defRPr sz="24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609600" y="3429000"/>
            <a:ext cx="7772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4F622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968743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3F2806-DE08-46DE-86AF-6AB1D1269B88}" type="datetime1">
              <a:rPr lang="en-US" smtClean="0"/>
              <a:pPr>
                <a:defRPr/>
              </a:pPr>
              <a:t>7/19/2018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INDEPTH Network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B5BD91-9683-4AB4-B8B0-D894AF18CF56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082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10" name="Picture 9" descr="INDEPTH Header in grey colour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93099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6E7568-F86F-5645-9CE7-BBF5B1302F15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depth_head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914400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INDEPTH Network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81000" y="1219200"/>
            <a:ext cx="8382000" cy="36933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dirty="0" smtClean="0"/>
              <a:t>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6858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2">
                    <a:lumMod val="75000"/>
                  </a:schemeClr>
                </a:solidFill>
                <a:latin typeface="Perpetu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3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2590800"/>
            <a:ext cx="8305800" cy="4267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153400" y="6492875"/>
            <a:ext cx="990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D7ACAE78-DCF2-4705-B760-AC91E3A0DF4C}" type="datetime1">
              <a:rPr lang="en-US" smtClean="0"/>
              <a:pPr>
                <a:defRPr/>
              </a:pPr>
              <a:t>7/19/2018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INDEPTH Network 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depth_heade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914400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INDEPTH Network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6858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2">
                    <a:lumMod val="75000"/>
                  </a:schemeClr>
                </a:solidFill>
                <a:latin typeface="Perpetua" pitchFamily="18" charset="0"/>
              </a:defRPr>
            </a:lvl1pPr>
          </a:lstStyle>
          <a:p>
            <a:endParaRPr lang="en-US" dirty="0" smtClean="0"/>
          </a:p>
        </p:txBody>
      </p:sp>
      <p:sp>
        <p:nvSpPr>
          <p:cNvPr id="13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2590800"/>
            <a:ext cx="8305800" cy="4267200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53400" y="6492875"/>
            <a:ext cx="990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CBFA6-4DA7-4EC1-8677-DB894A69DF64}" type="datetime1">
              <a:rPr lang="en-US" smtClean="0"/>
              <a:pPr>
                <a:defRPr/>
              </a:pPr>
              <a:t>7/19/2018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INDEPTH Network 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6858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2">
                    <a:lumMod val="75000"/>
                  </a:schemeClr>
                </a:solidFill>
                <a:latin typeface="Perpetua" pitchFamily="18" charset="0"/>
              </a:defRPr>
            </a:lvl1pPr>
          </a:lstStyle>
          <a:p>
            <a:r>
              <a:rPr lang="en-US" dirty="0" smtClean="0"/>
              <a:t>INDEPTH Network - Who we are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8153400" y="6492875"/>
            <a:ext cx="990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29CD5-EA06-47EA-8588-D81365049E2F}" type="datetime1">
              <a:rPr lang="en-US" smtClean="0"/>
              <a:pPr>
                <a:defRPr/>
              </a:pPr>
              <a:t>7/19/2018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INDEPTH Network 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381000" y="12192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37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8006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marL="5035550" indent="0">
              <a:buNone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8006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DEB4C-D913-49C1-ABC9-44859A73E556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309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B0108-88E1-4ED5-A817-5940FB0A57D5}" type="datetime1">
              <a:rPr lang="en-US" smtClean="0"/>
              <a:pPr>
                <a:defRPr/>
              </a:pPr>
              <a:t>7/19/2018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INDEPTH Network 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75A8E-BE08-40AB-A207-BBCE22DC1139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861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1C0C3-842E-4774-9D1C-4F7118AB7607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886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3A689-FBA9-4F58-9320-828970448261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712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6E7568-F86F-5645-9CE7-BBF5B1302F15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436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57C36-CFA0-42ED-ABDB-47465D286C18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681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EF55B-B212-446F-90AF-9CD0E9A44B02}" type="datetime1">
              <a:rPr lang="en-US" smtClean="0"/>
              <a:pPr>
                <a:defRPr/>
              </a:pPr>
              <a:t>7/19/2018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INDEPTH Network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6A5FD9-C80E-4F3D-845A-20C6B214B8D5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123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72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 smtClean="0"/>
              <a:t>Quote level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 smtClean="0"/>
            </a:lvl1pPr>
          </a:lstStyle>
          <a:p>
            <a:pPr>
              <a:defRPr/>
            </a:pPr>
            <a:fld id="{816E7568-F86F-5645-9CE7-BBF5B1302F15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685800" y="6248400"/>
            <a:ext cx="7772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685801" y="914400"/>
            <a:ext cx="7772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3" name="Picture 2" descr="INDEPTH Logo Pritable.png"/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6248400"/>
            <a:ext cx="2185988" cy="5048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8" r:id="rId12"/>
    <p:sldLayoutId id="2147483696" r:id="rId13"/>
    <p:sldLayoutId id="2147483697" r:id="rId14"/>
    <p:sldLayoutId id="2147483673" r:id="rId15"/>
    <p:sldLayoutId id="2147483671" r:id="rId16"/>
    <p:sldLayoutId id="2147483672" r:id="rId17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 baseline="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0" indent="0" algn="l" rtl="0" eaLnBrk="1" fontAlgn="base" hangingPunct="1">
        <a:spcBef>
          <a:spcPts val="800"/>
        </a:spcBef>
        <a:spcAft>
          <a:spcPct val="0"/>
        </a:spcAft>
        <a:buNone/>
        <a:defRPr sz="1600" b="1" i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ts val="800"/>
        </a:spcBef>
        <a:spcAft>
          <a:spcPct val="0"/>
        </a:spcAft>
        <a:buFont typeface="Arial"/>
        <a:buChar char="•"/>
        <a:defRPr sz="1600" b="1" i="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ts val="800"/>
        </a:spcBef>
        <a:spcAft>
          <a:spcPct val="0"/>
        </a:spcAft>
        <a:buFont typeface="Lucida Grande"/>
        <a:buChar char="-"/>
        <a:defRPr sz="1600" b="1" i="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ts val="800"/>
        </a:spcBef>
        <a:spcAft>
          <a:spcPct val="0"/>
        </a:spcAft>
        <a:buFont typeface="Lucida Grande"/>
        <a:buChar char="·"/>
        <a:defRPr sz="1600" b="1" i="0">
          <a:solidFill>
            <a:schemeClr val="tx1"/>
          </a:solidFill>
          <a:latin typeface="+mn-lt"/>
          <a:ea typeface="+mn-ea"/>
        </a:defRPr>
      </a:lvl4pPr>
      <a:lvl5pPr marL="5264150" indent="-228600" algn="l" rtl="0" eaLnBrk="1" fontAlgn="base" hangingPunct="1">
        <a:spcBef>
          <a:spcPts val="800"/>
        </a:spcBef>
        <a:spcAft>
          <a:spcPct val="0"/>
        </a:spcAft>
        <a:buFont typeface="Lucida Grande"/>
        <a:buChar char="-"/>
        <a:defRPr sz="1600" b="1" i="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28600" y="990600"/>
            <a:ext cx="8763000" cy="54102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/>
          <a:lstStyle/>
          <a:p>
            <a:pPr algn="ctr">
              <a:defRPr/>
            </a:pPr>
            <a:r>
              <a:rPr lang="en-US" sz="3200" dirty="0" smtClean="0"/>
              <a:t> </a:t>
            </a:r>
          </a:p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Adolescent Fertility Analysis and Developing Evidence for Advocacy</a:t>
            </a:r>
            <a:endParaRPr lang="en-US" sz="2700" b="1" dirty="0" smtClean="0">
              <a:solidFill>
                <a:srgbClr val="0070C0"/>
              </a:solidFill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800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400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400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Martin </a:t>
            </a: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Bangha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&amp;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Clementine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Rossier</a:t>
            </a:r>
            <a:endParaRPr kumimoji="0" lang="en-US" sz="3200" i="0" u="none" strike="noStrike" kern="1200" cap="none" spc="0" normalizeH="0" noProof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i="1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(On behalf of INDEPTH Network WG on Fertility &amp; SRH)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 algn="ctr">
              <a:defRPr/>
            </a:pPr>
            <a:r>
              <a:rPr lang="en-US" sz="2400" b="1" i="1" dirty="0" smtClean="0">
                <a:solidFill>
                  <a:srgbClr val="002060"/>
                </a:solidFill>
              </a:rPr>
              <a:t>7</a:t>
            </a:r>
            <a:r>
              <a:rPr lang="en-US" sz="2400" b="1" i="1" baseline="30000" dirty="0" smtClean="0">
                <a:solidFill>
                  <a:srgbClr val="002060"/>
                </a:solidFill>
              </a:rPr>
              <a:t>th</a:t>
            </a:r>
            <a:r>
              <a:rPr lang="en-US" sz="2400" b="1" i="1" dirty="0" smtClean="0">
                <a:solidFill>
                  <a:srgbClr val="002060"/>
                </a:solidFill>
              </a:rPr>
              <a:t> ANIE Annual Conference</a:t>
            </a:r>
            <a:endParaRPr kumimoji="0" lang="en-US" sz="24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i="1" dirty="0" smtClean="0">
                <a:latin typeface="+mj-lt"/>
                <a:ea typeface="+mj-ea"/>
                <a:cs typeface="+mj-cs"/>
              </a:rPr>
              <a:t>Accra, Ghana, 5</a:t>
            </a:r>
            <a:r>
              <a:rPr lang="en-US" sz="2000" i="1" baseline="30000" dirty="0" smtClean="0">
                <a:latin typeface="+mj-lt"/>
                <a:ea typeface="+mj-ea"/>
                <a:cs typeface="+mj-cs"/>
              </a:rPr>
              <a:t>th</a:t>
            </a:r>
            <a:r>
              <a:rPr lang="en-US" sz="2000" i="1" dirty="0" smtClean="0">
                <a:latin typeface="+mj-lt"/>
                <a:ea typeface="+mj-ea"/>
                <a:cs typeface="+mj-cs"/>
              </a:rPr>
              <a:t> October 2016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 descr="INDEPTH Header in grey colour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93099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864" y="6466504"/>
            <a:ext cx="1280160" cy="3574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2400" y="152400"/>
            <a:ext cx="8839200" cy="6096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200" b="1" dirty="0" smtClean="0">
                <a:solidFill>
                  <a:srgbClr val="7030A0"/>
                </a:solidFill>
              </a:rPr>
              <a:t>Project Experience &amp; Accomplishments - 1</a:t>
            </a:r>
            <a:endParaRPr kumimoji="0" lang="en-US" sz="2800" b="1" i="0" u="none" strike="noStrike" kern="0" cap="none" spc="0" normalizeH="0" baseline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28600" y="914400"/>
            <a:ext cx="8686800" cy="5410200"/>
          </a:xfrm>
          <a:prstGeom prst="rect">
            <a:avLst/>
          </a:prstGeom>
        </p:spPr>
        <p:txBody>
          <a:bodyPr/>
          <a:lstStyle/>
          <a:p>
            <a:pPr marL="346075" indent="-222250" eaLnBrk="0" hangingPunct="0">
              <a:lnSpc>
                <a:spcPct val="114000"/>
              </a:lnSpc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So far, 12 of the 18 HDSSs produced acceptable results and are considered in the ongoing comparative analysis</a:t>
            </a:r>
          </a:p>
          <a:p>
            <a:pPr marL="346075" lvl="0" indent="-222250" eaLnBrk="0" hangingPunct="0">
              <a:lnSpc>
                <a:spcPct val="114000"/>
              </a:lnSpc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Collaboration with the Evidence Project Communication Team has produced an article on the workshop that was published on the Evidence Project website</a:t>
            </a:r>
          </a:p>
          <a:p>
            <a:pPr marL="346075" lvl="0" indent="-222250" eaLnBrk="0" hangingPunct="0">
              <a:lnSpc>
                <a:spcPct val="114000"/>
              </a:lnSpc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Work presented at recent INDEPTH strategic planning meeting held recently in Johannesburg, South Africa (August 2016).</a:t>
            </a:r>
          </a:p>
          <a:p>
            <a:pPr marL="346075" lvl="0" indent="-222250" eaLnBrk="0" hangingPunct="0">
              <a:lnSpc>
                <a:spcPct val="114000"/>
              </a:lnSpc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Abstract prepared and submitted for the PAA Annual Meetings schedule for Chicago, USA, April 27-29, 2017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phique 1"/>
          <p:cNvGraphicFramePr/>
          <p:nvPr>
            <p:extLst>
              <p:ext uri="{D42A27DB-BD31-4B8C-83A1-F6EECF244321}">
                <p14:modId xmlns:p14="http://schemas.microsoft.com/office/powerpoint/2010/main" val="3706314527"/>
              </p:ext>
            </p:extLst>
          </p:nvPr>
        </p:nvGraphicFramePr>
        <p:xfrm>
          <a:off x="76200" y="188640"/>
          <a:ext cx="8888288" cy="6135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55475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phique 1"/>
          <p:cNvGraphicFramePr/>
          <p:nvPr>
            <p:extLst>
              <p:ext uri="{D42A27DB-BD31-4B8C-83A1-F6EECF244321}">
                <p14:modId xmlns:p14="http://schemas.microsoft.com/office/powerpoint/2010/main" val="1446353142"/>
              </p:ext>
            </p:extLst>
          </p:nvPr>
        </p:nvGraphicFramePr>
        <p:xfrm>
          <a:off x="152400" y="152400"/>
          <a:ext cx="8763000" cy="60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28615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990600"/>
          </a:xfrm>
        </p:spPr>
        <p:txBody>
          <a:bodyPr/>
          <a:lstStyle/>
          <a:p>
            <a:r>
              <a:rPr lang="en-US" dirty="0"/>
              <a:t>Adolescent birth rate in 6</a:t>
            </a:r>
            <a:r>
              <a:rPr lang="en-US" dirty="0" smtClean="0"/>
              <a:t> </a:t>
            </a:r>
            <a:r>
              <a:rPr lang="en-US" dirty="0"/>
              <a:t>INDEPTH HDSS sites (standardized on educational  levels of the region), </a:t>
            </a:r>
            <a:r>
              <a:rPr lang="en-US" dirty="0" err="1"/>
              <a:t>sub-saharan</a:t>
            </a:r>
            <a:r>
              <a:rPr lang="en-US" dirty="0"/>
              <a:t> Africa, compared to </a:t>
            </a:r>
            <a:r>
              <a:rPr lang="en-US" dirty="0" smtClean="0"/>
              <a:t>ABR level </a:t>
            </a:r>
            <a:r>
              <a:rPr lang="en-US" dirty="0"/>
              <a:t>in </a:t>
            </a:r>
            <a:r>
              <a:rPr lang="en-US" dirty="0" smtClean="0"/>
              <a:t>the region </a:t>
            </a:r>
            <a:r>
              <a:rPr lang="en-US" dirty="0"/>
              <a:t>according to the last DHS </a:t>
            </a:r>
            <a:r>
              <a:rPr lang="en-US" dirty="0" smtClean="0"/>
              <a:t>survey</a:t>
            </a:r>
            <a:endParaRPr lang="en-US" dirty="0"/>
          </a:p>
        </p:txBody>
      </p:sp>
      <p:graphicFrame>
        <p:nvGraphicFramePr>
          <p:cNvPr id="3" name="Graphique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6599539"/>
              </p:ext>
            </p:extLst>
          </p:nvPr>
        </p:nvGraphicFramePr>
        <p:xfrm>
          <a:off x="990600" y="1752600"/>
          <a:ext cx="76962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93292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2400" y="152400"/>
            <a:ext cx="8839200" cy="6096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1" dirty="0" smtClean="0">
                <a:solidFill>
                  <a:srgbClr val="7030A0"/>
                </a:solidFill>
              </a:rPr>
              <a:t>Concluding Remarks</a:t>
            </a:r>
            <a:endParaRPr kumimoji="0" lang="en-US" sz="3200" b="1" i="0" u="none" strike="noStrike" kern="0" cap="none" spc="0" normalizeH="0" baseline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28600" y="914400"/>
            <a:ext cx="8686800" cy="5181600"/>
          </a:xfrm>
          <a:prstGeom prst="rect">
            <a:avLst/>
          </a:prstGeom>
        </p:spPr>
        <p:txBody>
          <a:bodyPr/>
          <a:lstStyle/>
          <a:p>
            <a:pPr marL="346075" lvl="0" indent="-222250" eaLnBrk="0" hangingPunct="0">
              <a:lnSpc>
                <a:spcPct val="114000"/>
              </a:lnSpc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As noted there is urgent need for key RH and FP questions to be added to the routine HDSS data collection (</a:t>
            </a:r>
            <a:r>
              <a:rPr lang="en-US" sz="2400" dirty="0" smtClean="0">
                <a:solidFill>
                  <a:srgbClr val="FF0000"/>
                </a:solidFill>
              </a:rPr>
              <a:t>for example: parity but also contraceptive prevalence</a:t>
            </a:r>
            <a:r>
              <a:rPr lang="en-US" sz="2400" dirty="0" smtClean="0"/>
              <a:t>) , to prepare the </a:t>
            </a:r>
            <a:r>
              <a:rPr lang="en-US" sz="2400" dirty="0" err="1" smtClean="0"/>
              <a:t>centres</a:t>
            </a:r>
            <a:r>
              <a:rPr lang="en-US" sz="2400" dirty="0" smtClean="0"/>
              <a:t> for the monitoring and evaluation of programs in this area. </a:t>
            </a:r>
          </a:p>
          <a:p>
            <a:pPr marL="346075" lvl="0" indent="-222250" eaLnBrk="0" hangingPunct="0">
              <a:lnSpc>
                <a:spcPct val="114000"/>
              </a:lnSpc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Also for most participating HDSSs, level of education is not routinely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collected </a:t>
            </a:r>
            <a:r>
              <a:rPr lang="en-US" sz="2400" dirty="0">
                <a:solidFill>
                  <a:srgbClr val="FF0000"/>
                </a:solidFill>
              </a:rPr>
              <a:t>as well as other basic socio eco variables </a:t>
            </a:r>
            <a:r>
              <a:rPr lang="en-US" sz="2400" dirty="0" smtClean="0">
                <a:solidFill>
                  <a:srgbClr val="FF0000"/>
                </a:solidFill>
              </a:rPr>
              <a:t>(in particular urban </a:t>
            </a:r>
            <a:r>
              <a:rPr lang="en-US" sz="2400" dirty="0">
                <a:solidFill>
                  <a:srgbClr val="FF0000"/>
                </a:solidFill>
              </a:rPr>
              <a:t>/ </a:t>
            </a:r>
            <a:r>
              <a:rPr lang="en-US" sz="2400" dirty="0" smtClean="0">
                <a:solidFill>
                  <a:srgbClr val="FF0000"/>
                </a:solidFill>
              </a:rPr>
              <a:t>rural) </a:t>
            </a:r>
            <a:r>
              <a:rPr lang="en-US" sz="2400" dirty="0" smtClean="0"/>
              <a:t>and so it is difficult to fully explore some of the anticipated analysis</a:t>
            </a:r>
          </a:p>
          <a:p>
            <a:pPr marL="346075" lvl="0" indent="-222250" eaLnBrk="0" hangingPunct="0">
              <a:lnSpc>
                <a:spcPct val="114000"/>
              </a:lnSpc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Funds are definitely needed to facilitate the design of and assist </a:t>
            </a:r>
            <a:r>
              <a:rPr lang="en-US" sz="2400" dirty="0" err="1" smtClean="0"/>
              <a:t>centres</a:t>
            </a:r>
            <a:r>
              <a:rPr lang="en-US" sz="2400" dirty="0" smtClean="0"/>
              <a:t> to implement such a new module</a:t>
            </a:r>
          </a:p>
          <a:p>
            <a:pPr marL="346075" lvl="0" indent="-222250" eaLnBrk="0" hangingPunct="0">
              <a:lnSpc>
                <a:spcPct val="114000"/>
              </a:lnSpc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Funds also needed to organize another workshop to extend coverage of this analysis to other HDSSs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/>
          <a:lstStyle/>
          <a:p>
            <a:fld id="{BA9B540C-44DA-4F69-89C9-7C84606640D3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026" name="Picture 2" descr="C:\Users\INDEPTH\Desktop\map pro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25197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6192" y="6177880"/>
            <a:ext cx="4567808" cy="375320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b="1" dirty="0" smtClean="0"/>
              <a:t>Over 3,800,000 people under surveillance</a:t>
            </a:r>
            <a:endParaRPr lang="en-US" sz="1700" b="1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1905000"/>
            <a:ext cx="3733800" cy="969496"/>
          </a:xfrm>
          <a:prstGeom prst="rect">
            <a:avLst/>
          </a:prstGeom>
          <a:gradFill>
            <a:gsLst>
              <a:gs pos="0">
                <a:srgbClr val="990033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9050">
            <a:solidFill>
              <a:srgbClr val="FFC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700" b="1" dirty="0" smtClean="0"/>
              <a:t>Potential HDSSs expected…</a:t>
            </a:r>
            <a:endParaRPr lang="en-US" sz="1700" b="1" dirty="0"/>
          </a:p>
          <a:p>
            <a:pPr marL="111125">
              <a:spcBef>
                <a:spcPct val="50000"/>
              </a:spcBef>
              <a:defRPr/>
            </a:pPr>
            <a:r>
              <a:rPr lang="en-US" sz="1600" b="1" dirty="0" smtClean="0"/>
              <a:t>Cameroon, DRC, Gabon, Liberia, Mali</a:t>
            </a:r>
            <a:r>
              <a:rPr lang="en-US" sz="1600" b="1" dirty="0"/>
              <a:t>, </a:t>
            </a:r>
            <a:r>
              <a:rPr lang="en-US" sz="1600" b="1" dirty="0" smtClean="0"/>
              <a:t>Niger, Rwanda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376532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1" y="1795464"/>
            <a:ext cx="8139113" cy="351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3" name="Text Box 4"/>
          <p:cNvSpPr txBox="1">
            <a:spLocks noChangeArrowheads="1"/>
          </p:cNvSpPr>
          <p:nvPr/>
        </p:nvSpPr>
        <p:spPr bwMode="auto">
          <a:xfrm>
            <a:off x="379412" y="1066800"/>
            <a:ext cx="8459788" cy="369316"/>
          </a:xfrm>
          <a:prstGeom prst="rect">
            <a:avLst/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91424" tIns="45712" rIns="91424" bIns="45712">
            <a:spAutoFit/>
          </a:bodyPr>
          <a:lstStyle>
            <a:lvl1pPr eaLnBrk="0" hangingPunct="0">
              <a:spcAft>
                <a:spcPct val="4000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ct val="40000"/>
              </a:spcAft>
              <a:buSzPct val="90000"/>
              <a:buFont typeface="Wingdings" pitchFamily="2" charset="2"/>
              <a:buChar char="Ø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4000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ct val="40000"/>
              </a:spcAft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ct val="40000"/>
              </a:spcAft>
              <a:buChar char="•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40000"/>
              </a:spcAft>
              <a:buChar char="•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40000"/>
              </a:spcAft>
              <a:buChar char="•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40000"/>
              </a:spcAft>
              <a:buChar char="•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40000"/>
              </a:spcAft>
              <a:buChar char="•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de-DE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Over </a:t>
            </a:r>
            <a:r>
              <a:rPr lang="en-US" altLang="de-DE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3,800,000 </a:t>
            </a:r>
            <a:r>
              <a:rPr lang="en-US" altLang="de-DE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people under continuous surveillance in INDEPTH Network</a:t>
            </a:r>
            <a:endParaRPr lang="en-GB" altLang="de-DE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534400" cy="762000"/>
          </a:xfrm>
        </p:spPr>
        <p:txBody>
          <a:bodyPr/>
          <a:lstStyle/>
          <a:p>
            <a:pPr eaLnBrk="1" hangingPunct="1"/>
            <a:r>
              <a:rPr lang="en-US" altLang="de-DE" sz="3600" dirty="0" smtClean="0">
                <a:solidFill>
                  <a:srgbClr val="7030A0"/>
                </a:solidFill>
              </a:rPr>
              <a:t>HDSS Sentinel Surveillance Countries</a:t>
            </a:r>
          </a:p>
        </p:txBody>
      </p:sp>
      <p:sp>
        <p:nvSpPr>
          <p:cNvPr id="92166" name="Text Box 6"/>
          <p:cNvSpPr txBox="1">
            <a:spLocks noChangeArrowheads="1"/>
          </p:cNvSpPr>
          <p:nvPr/>
        </p:nvSpPr>
        <p:spPr bwMode="auto">
          <a:xfrm>
            <a:off x="838200" y="3937001"/>
            <a:ext cx="1079500" cy="1962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4" tIns="45712" rIns="91424" bIns="45712">
            <a:spAutoFit/>
          </a:bodyPr>
          <a:lstStyle>
            <a:lvl1pPr eaLnBrk="0" hangingPunct="0">
              <a:spcAft>
                <a:spcPct val="4000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ct val="40000"/>
              </a:spcAft>
              <a:buSzPct val="90000"/>
              <a:buFont typeface="Wingdings" pitchFamily="2" charset="2"/>
              <a:buChar char="Ø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4000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ct val="40000"/>
              </a:spcAft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ct val="40000"/>
              </a:spcAft>
              <a:buChar char="•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40000"/>
              </a:spcAft>
              <a:buChar char="•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40000"/>
              </a:spcAft>
              <a:buChar char="•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40000"/>
              </a:spcAft>
              <a:buChar char="•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40000"/>
              </a:spcAft>
              <a:buChar char="•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r>
              <a:rPr lang="en-US" altLang="de-DE" sz="1200" dirty="0">
                <a:solidFill>
                  <a:srgbClr val="000000"/>
                </a:solidFill>
              </a:rPr>
              <a:t>Senegal</a:t>
            </a:r>
          </a:p>
          <a:p>
            <a:pPr eaLnBrk="1" hangingPunct="1">
              <a:spcAft>
                <a:spcPct val="0"/>
              </a:spcAft>
              <a:buFontTx/>
              <a:buNone/>
            </a:pPr>
            <a:r>
              <a:rPr lang="en-US" altLang="de-DE" sz="1200" dirty="0">
                <a:solidFill>
                  <a:srgbClr val="000000"/>
                </a:solidFill>
              </a:rPr>
              <a:t>The Gambia</a:t>
            </a:r>
          </a:p>
          <a:p>
            <a:pPr eaLnBrk="1" hangingPunct="1">
              <a:spcAft>
                <a:spcPct val="0"/>
              </a:spcAft>
              <a:buFontTx/>
              <a:buNone/>
            </a:pPr>
            <a:r>
              <a:rPr lang="en-US" altLang="de-DE" sz="1200" dirty="0">
                <a:solidFill>
                  <a:srgbClr val="000000"/>
                </a:solidFill>
              </a:rPr>
              <a:t>Guinea-Bissau</a:t>
            </a:r>
          </a:p>
          <a:p>
            <a:pPr eaLnBrk="1" hangingPunct="1">
              <a:spcAft>
                <a:spcPct val="0"/>
              </a:spcAft>
              <a:buFontTx/>
              <a:buNone/>
            </a:pPr>
            <a:r>
              <a:rPr lang="en-US" altLang="de-DE" sz="1200" dirty="0">
                <a:solidFill>
                  <a:srgbClr val="000000"/>
                </a:solidFill>
              </a:rPr>
              <a:t>Burkina Faso</a:t>
            </a:r>
          </a:p>
          <a:p>
            <a:pPr eaLnBrk="1" hangingPunct="1">
              <a:spcAft>
                <a:spcPct val="0"/>
              </a:spcAft>
              <a:buFontTx/>
              <a:buNone/>
            </a:pPr>
            <a:r>
              <a:rPr lang="en-US" altLang="de-DE" sz="1200" dirty="0" smtClean="0">
                <a:solidFill>
                  <a:srgbClr val="000000"/>
                </a:solidFill>
              </a:rPr>
              <a:t>Cote d’Ivoire</a:t>
            </a:r>
          </a:p>
          <a:p>
            <a:pPr eaLnBrk="1" hangingPunct="1">
              <a:spcAft>
                <a:spcPct val="0"/>
              </a:spcAft>
              <a:buFontTx/>
              <a:buNone/>
            </a:pPr>
            <a:r>
              <a:rPr lang="en-US" altLang="de-DE" sz="1200" dirty="0" smtClean="0">
                <a:solidFill>
                  <a:srgbClr val="000000"/>
                </a:solidFill>
              </a:rPr>
              <a:t>Ghana</a:t>
            </a:r>
            <a:endParaRPr lang="en-US" altLang="de-DE" sz="1200" dirty="0">
              <a:solidFill>
                <a:srgbClr val="000000"/>
              </a:solidFill>
            </a:endParaRPr>
          </a:p>
          <a:p>
            <a:pPr eaLnBrk="1" hangingPunct="1">
              <a:spcAft>
                <a:spcPct val="0"/>
              </a:spcAft>
              <a:buFontTx/>
              <a:buNone/>
            </a:pPr>
            <a:r>
              <a:rPr lang="en-US" altLang="de-DE" sz="1200" dirty="0">
                <a:solidFill>
                  <a:srgbClr val="000000"/>
                </a:solidFill>
              </a:rPr>
              <a:t>Nigeria</a:t>
            </a:r>
          </a:p>
          <a:p>
            <a:pPr eaLnBrk="1" hangingPunct="1">
              <a:spcAft>
                <a:spcPct val="0"/>
              </a:spcAft>
              <a:buFontTx/>
              <a:buNone/>
            </a:pPr>
            <a:endParaRPr lang="en-US" altLang="de-DE" sz="12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de-DE" sz="900" dirty="0">
              <a:solidFill>
                <a:srgbClr val="000000"/>
              </a:solidFill>
            </a:endParaRPr>
          </a:p>
        </p:txBody>
      </p:sp>
      <p:sp>
        <p:nvSpPr>
          <p:cNvPr id="92167" name="Text Box 7"/>
          <p:cNvSpPr txBox="1">
            <a:spLocks noChangeArrowheads="1"/>
          </p:cNvSpPr>
          <p:nvPr/>
        </p:nvSpPr>
        <p:spPr bwMode="auto">
          <a:xfrm>
            <a:off x="4078288" y="3579814"/>
            <a:ext cx="1061477" cy="1569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4" tIns="45712" rIns="91424" bIns="45712">
            <a:spAutoFit/>
          </a:bodyPr>
          <a:lstStyle>
            <a:lvl1pPr eaLnBrk="0" hangingPunct="0">
              <a:spcAft>
                <a:spcPct val="4000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ct val="40000"/>
              </a:spcAft>
              <a:buSzPct val="90000"/>
              <a:buFont typeface="Wingdings" pitchFamily="2" charset="2"/>
              <a:buChar char="Ø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4000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ct val="40000"/>
              </a:spcAft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ct val="40000"/>
              </a:spcAft>
              <a:buChar char="•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40000"/>
              </a:spcAft>
              <a:buChar char="•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40000"/>
              </a:spcAft>
              <a:buChar char="•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40000"/>
              </a:spcAft>
              <a:buChar char="•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40000"/>
              </a:spcAft>
              <a:buChar char="•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r>
              <a:rPr lang="en-US" altLang="de-DE" sz="1200" dirty="0">
                <a:solidFill>
                  <a:srgbClr val="000000"/>
                </a:solidFill>
              </a:rPr>
              <a:t>Ethiopia </a:t>
            </a:r>
          </a:p>
          <a:p>
            <a:pPr eaLnBrk="1" hangingPunct="1">
              <a:spcAft>
                <a:spcPct val="0"/>
              </a:spcAft>
              <a:buFontTx/>
              <a:buNone/>
            </a:pPr>
            <a:r>
              <a:rPr lang="en-US" altLang="de-DE" sz="1200" dirty="0">
                <a:solidFill>
                  <a:srgbClr val="000000"/>
                </a:solidFill>
              </a:rPr>
              <a:t>Uganda</a:t>
            </a:r>
          </a:p>
          <a:p>
            <a:pPr eaLnBrk="1" hangingPunct="1">
              <a:spcAft>
                <a:spcPct val="0"/>
              </a:spcAft>
              <a:buFontTx/>
              <a:buNone/>
            </a:pPr>
            <a:r>
              <a:rPr lang="en-US" altLang="de-DE" sz="1200" dirty="0">
                <a:solidFill>
                  <a:srgbClr val="000000"/>
                </a:solidFill>
              </a:rPr>
              <a:t>Kenya</a:t>
            </a:r>
          </a:p>
          <a:p>
            <a:pPr eaLnBrk="1" hangingPunct="1">
              <a:spcAft>
                <a:spcPct val="0"/>
              </a:spcAft>
              <a:buFontTx/>
              <a:buNone/>
            </a:pPr>
            <a:r>
              <a:rPr lang="en-US" altLang="de-DE" sz="1200" dirty="0">
                <a:solidFill>
                  <a:srgbClr val="000000"/>
                </a:solidFill>
              </a:rPr>
              <a:t>Tanzania</a:t>
            </a:r>
          </a:p>
          <a:p>
            <a:pPr eaLnBrk="1" hangingPunct="1">
              <a:spcAft>
                <a:spcPct val="0"/>
              </a:spcAft>
              <a:buFontTx/>
              <a:buNone/>
            </a:pPr>
            <a:r>
              <a:rPr lang="en-US" altLang="de-DE" sz="1200" dirty="0">
                <a:solidFill>
                  <a:srgbClr val="000000"/>
                </a:solidFill>
              </a:rPr>
              <a:t>Malawi</a:t>
            </a:r>
          </a:p>
          <a:p>
            <a:pPr eaLnBrk="1" hangingPunct="1">
              <a:spcAft>
                <a:spcPct val="0"/>
              </a:spcAft>
              <a:buFontTx/>
              <a:buNone/>
            </a:pPr>
            <a:r>
              <a:rPr lang="en-US" altLang="de-DE" sz="1200" dirty="0">
                <a:solidFill>
                  <a:srgbClr val="000000"/>
                </a:solidFill>
              </a:rPr>
              <a:t>Mozambique</a:t>
            </a:r>
          </a:p>
          <a:p>
            <a:pPr eaLnBrk="1" hangingPunct="1">
              <a:spcAft>
                <a:spcPct val="0"/>
              </a:spcAft>
              <a:buFontTx/>
              <a:buNone/>
            </a:pPr>
            <a:r>
              <a:rPr lang="en-US" altLang="de-DE" sz="1200" dirty="0">
                <a:solidFill>
                  <a:srgbClr val="000000"/>
                </a:solidFill>
              </a:rPr>
              <a:t>South Africa</a:t>
            </a:r>
          </a:p>
          <a:p>
            <a:pPr eaLnBrk="1" hangingPunct="1">
              <a:spcAft>
                <a:spcPct val="0"/>
              </a:spcAft>
              <a:buFontTx/>
              <a:buNone/>
            </a:pPr>
            <a:endParaRPr lang="en-US" altLang="de-DE" sz="1200" dirty="0">
              <a:solidFill>
                <a:srgbClr val="000000"/>
              </a:solidFill>
            </a:endParaRPr>
          </a:p>
        </p:txBody>
      </p:sp>
      <p:sp>
        <p:nvSpPr>
          <p:cNvPr id="92168" name="Text Box 8"/>
          <p:cNvSpPr txBox="1">
            <a:spLocks noChangeArrowheads="1"/>
          </p:cNvSpPr>
          <p:nvPr/>
        </p:nvSpPr>
        <p:spPr bwMode="auto">
          <a:xfrm>
            <a:off x="5715000" y="4370389"/>
            <a:ext cx="992547" cy="120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4" tIns="45712" rIns="91424" bIns="45712">
            <a:spAutoFit/>
          </a:bodyPr>
          <a:lstStyle>
            <a:lvl1pPr eaLnBrk="0" hangingPunct="0">
              <a:spcAft>
                <a:spcPct val="4000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ct val="40000"/>
              </a:spcAft>
              <a:buSzPct val="90000"/>
              <a:buFont typeface="Wingdings" pitchFamily="2" charset="2"/>
              <a:buChar char="Ø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4000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ct val="40000"/>
              </a:spcAft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ct val="40000"/>
              </a:spcAft>
              <a:buChar char="•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40000"/>
              </a:spcAft>
              <a:buChar char="•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40000"/>
              </a:spcAft>
              <a:buChar char="•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40000"/>
              </a:spcAft>
              <a:buChar char="•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40000"/>
              </a:spcAft>
              <a:buChar char="•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r>
              <a:rPr lang="en-US" altLang="de-DE" sz="1200" dirty="0">
                <a:solidFill>
                  <a:srgbClr val="000000"/>
                </a:solidFill>
              </a:rPr>
              <a:t>India</a:t>
            </a:r>
          </a:p>
          <a:p>
            <a:pPr eaLnBrk="1" hangingPunct="1">
              <a:spcAft>
                <a:spcPct val="0"/>
              </a:spcAft>
              <a:buFontTx/>
              <a:buNone/>
            </a:pPr>
            <a:r>
              <a:rPr lang="en-US" altLang="de-DE" sz="1200" dirty="0">
                <a:solidFill>
                  <a:srgbClr val="000000"/>
                </a:solidFill>
              </a:rPr>
              <a:t>Bangladesh</a:t>
            </a:r>
          </a:p>
          <a:p>
            <a:pPr eaLnBrk="1" hangingPunct="1">
              <a:spcAft>
                <a:spcPct val="0"/>
              </a:spcAft>
              <a:buFontTx/>
              <a:buNone/>
            </a:pPr>
            <a:r>
              <a:rPr lang="en-US" altLang="de-DE" sz="1200" dirty="0">
                <a:solidFill>
                  <a:srgbClr val="000000"/>
                </a:solidFill>
              </a:rPr>
              <a:t>Thailand</a:t>
            </a:r>
          </a:p>
          <a:p>
            <a:pPr eaLnBrk="1" hangingPunct="1">
              <a:spcAft>
                <a:spcPct val="0"/>
              </a:spcAft>
              <a:buFontTx/>
              <a:buNone/>
            </a:pPr>
            <a:r>
              <a:rPr lang="en-US" altLang="de-DE" sz="1200" dirty="0">
                <a:solidFill>
                  <a:srgbClr val="000000"/>
                </a:solidFill>
              </a:rPr>
              <a:t>Vietnam</a:t>
            </a:r>
          </a:p>
          <a:p>
            <a:pPr eaLnBrk="1" hangingPunct="1">
              <a:spcAft>
                <a:spcPct val="0"/>
              </a:spcAft>
              <a:buFontTx/>
              <a:buNone/>
            </a:pPr>
            <a:r>
              <a:rPr lang="en-US" altLang="de-DE" sz="1200" dirty="0">
                <a:solidFill>
                  <a:srgbClr val="000000"/>
                </a:solidFill>
              </a:rPr>
              <a:t>Indonesia</a:t>
            </a:r>
          </a:p>
          <a:p>
            <a:pPr eaLnBrk="1" hangingPunct="1">
              <a:spcAft>
                <a:spcPct val="0"/>
              </a:spcAft>
              <a:buFontTx/>
              <a:buNone/>
            </a:pPr>
            <a:r>
              <a:rPr lang="en-US" altLang="de-DE" sz="1200" dirty="0">
                <a:solidFill>
                  <a:srgbClr val="000000"/>
                </a:solidFill>
              </a:rPr>
              <a:t>PNG</a:t>
            </a:r>
          </a:p>
        </p:txBody>
      </p:sp>
    </p:spTree>
    <p:extLst>
      <p:ext uri="{BB962C8B-B14F-4D97-AF65-F5344CB8AC3E}">
        <p14:creationId xmlns:p14="http://schemas.microsoft.com/office/powerpoint/2010/main" val="983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991600" cy="571500"/>
          </a:xfrm>
        </p:spPr>
        <p:txBody>
          <a:bodyPr/>
          <a:lstStyle/>
          <a:p>
            <a:pPr lvl="0">
              <a:defRPr/>
            </a:pPr>
            <a:r>
              <a:rPr lang="en-US" sz="4000" dirty="0" smtClean="0">
                <a:solidFill>
                  <a:srgbClr val="7030A0"/>
                </a:solidFill>
                <a:latin typeface="Arial" charset="0"/>
                <a:ea typeface="ＭＳ Ｐゴシック" pitchFamily="34" charset="-128"/>
                <a:cs typeface="Arial" charset="0"/>
              </a:rPr>
              <a:t>HDSS Data: Prospective Monitoring</a:t>
            </a:r>
            <a:endParaRPr lang="en-GB" sz="4000" dirty="0">
              <a:solidFill>
                <a:srgbClr val="7030A0"/>
              </a:solidFill>
              <a:latin typeface="Calibri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1500" y="2786063"/>
            <a:ext cx="190500" cy="28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979712" y="1014412"/>
            <a:ext cx="6195392" cy="5121295"/>
            <a:chOff x="1524620" y="468312"/>
            <a:chExt cx="6195392" cy="5121295"/>
          </a:xfrm>
        </p:grpSpPr>
        <p:sp>
          <p:nvSpPr>
            <p:cNvPr id="7" name="TextBox 6"/>
            <p:cNvSpPr txBox="1"/>
            <p:nvPr/>
          </p:nvSpPr>
          <p:spPr>
            <a:xfrm>
              <a:off x="2892772" y="468312"/>
              <a:ext cx="1587500" cy="73818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">
              <a:solidFill>
                <a:srgbClr val="FF0000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1400" b="1" dirty="0">
                  <a:solidFill>
                    <a:srgbClr val="002060"/>
                  </a:solidFill>
                  <a:cs typeface="+mn-cs"/>
                </a:rPr>
                <a:t>Verbal autopsy for cause of death</a:t>
              </a:r>
            </a:p>
          </p:txBody>
        </p:sp>
        <p:sp>
          <p:nvSpPr>
            <p:cNvPr id="32778" name="TextBox 7"/>
            <p:cNvSpPr txBox="1">
              <a:spLocks noChangeArrowheads="1"/>
            </p:cNvSpPr>
            <p:nvPr/>
          </p:nvSpPr>
          <p:spPr bwMode="auto">
            <a:xfrm>
              <a:off x="5053012" y="4635500"/>
              <a:ext cx="2667000" cy="954107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GB" sz="1400" b="1" dirty="0">
                  <a:solidFill>
                    <a:srgbClr val="002060"/>
                  </a:solidFill>
                </a:rPr>
                <a:t>Capturing episodes of disease and hospital </a:t>
              </a:r>
              <a:r>
                <a:rPr lang="en-GB" sz="1400" b="1" dirty="0" smtClean="0">
                  <a:solidFill>
                    <a:srgbClr val="002060"/>
                  </a:solidFill>
                </a:rPr>
                <a:t>admission; clinical, molecular-genomic level</a:t>
              </a:r>
              <a:endParaRPr lang="en-GB" sz="1400" b="1" dirty="0">
                <a:solidFill>
                  <a:srgbClr val="002060"/>
                </a:solidFill>
              </a:endParaRPr>
            </a:p>
          </p:txBody>
        </p:sp>
        <p:sp>
          <p:nvSpPr>
            <p:cNvPr id="32781" name="TextBox 12"/>
            <p:cNvSpPr txBox="1">
              <a:spLocks noChangeArrowheads="1"/>
            </p:cNvSpPr>
            <p:nvPr/>
          </p:nvSpPr>
          <p:spPr bwMode="auto">
            <a:xfrm>
              <a:off x="1524620" y="4635500"/>
              <a:ext cx="2984500" cy="954087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GB" sz="1400" b="1" dirty="0">
                  <a:solidFill>
                    <a:srgbClr val="002060"/>
                  </a:solidFill>
                </a:rPr>
                <a:t>Measure characteristics of environment or household members (e.g. SES, vaccines, HIV, nutrition)</a:t>
              </a:r>
            </a:p>
          </p:txBody>
        </p:sp>
      </p:grpSp>
      <p:sp>
        <p:nvSpPr>
          <p:cNvPr id="32775" name="TextBox 21"/>
          <p:cNvSpPr txBox="1">
            <a:spLocks noChangeArrowheads="1"/>
          </p:cNvSpPr>
          <p:nvPr/>
        </p:nvSpPr>
        <p:spPr bwMode="auto">
          <a:xfrm rot="-5400000">
            <a:off x="-1338262" y="3395662"/>
            <a:ext cx="3200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C00000"/>
                </a:solidFill>
              </a:rPr>
              <a:t>RURAL -  URBAN</a:t>
            </a:r>
          </a:p>
        </p:txBody>
      </p:sp>
      <p:pic>
        <p:nvPicPr>
          <p:cNvPr id="1026" name="Picture 2" descr="C:\Users\SONY\Desktop\Captu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844824"/>
            <a:ext cx="8519239" cy="3313906"/>
          </a:xfrm>
          <a:prstGeom prst="rect">
            <a:avLst/>
          </a:prstGeom>
          <a:noFill/>
        </p:spPr>
      </p:pic>
      <p:cxnSp>
        <p:nvCxnSpPr>
          <p:cNvPr id="13" name="Straight Arrow Connector 12"/>
          <p:cNvCxnSpPr/>
          <p:nvPr/>
        </p:nvCxnSpPr>
        <p:spPr>
          <a:xfrm>
            <a:off x="4343400" y="1570112"/>
            <a:ext cx="0" cy="79208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1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76200"/>
            <a:ext cx="8229600" cy="6858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ＭＳ Ｐゴシック" charset="-128"/>
              </a:rPr>
              <a:t>Active Working Groups </a:t>
            </a:r>
            <a:r>
              <a:rPr lang="en-US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ＭＳ Ｐゴシック" charset="-128"/>
                <a:sym typeface="Wingdings" pitchFamily="2" charset="2"/>
              </a:rPr>
              <a:t></a:t>
            </a:r>
            <a:r>
              <a:rPr lang="en-US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ＭＳ Ｐゴシック" charset="-128"/>
              </a:rPr>
              <a:t> 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314825" y="914400"/>
            <a:ext cx="4752975" cy="3887787"/>
          </a:xfrm>
          <a:extLst/>
        </p:spPr>
        <p:txBody>
          <a:bodyPr rtlCol="0">
            <a:normAutofit/>
          </a:bodyPr>
          <a:lstStyle/>
          <a:p>
            <a:pPr marL="514350" lvl="1" indent="-514350" eaLnBrk="1" fontAlgn="auto" hangingPunct="1">
              <a:spcAft>
                <a:spcPts val="0"/>
              </a:spcAft>
              <a:buFont typeface="Courier New" pitchFamily="49" charset="0"/>
              <a:buAutoNum type="arabicPeriod" startAt="6"/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Environment </a:t>
            </a:r>
            <a:r>
              <a:rPr lang="en-US" sz="2400" b="1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&amp; </a:t>
            </a:r>
            <a:r>
              <a:rPr lang="en-US" sz="2400" b="1" dirty="0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health</a:t>
            </a:r>
          </a:p>
          <a:p>
            <a:pPr marL="514350" lvl="1" indent="-514350" eaLnBrk="1" fontAlgn="auto" hangingPunct="1">
              <a:spcAft>
                <a:spcPts val="0"/>
              </a:spcAft>
              <a:buFont typeface="Courier New" pitchFamily="49" charset="0"/>
              <a:buAutoNum type="arabicPeriod" startAt="6"/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Fertility - Sexual </a:t>
            </a:r>
            <a:r>
              <a:rPr lang="en-US" sz="2400" b="1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&amp; Reproductive </a:t>
            </a:r>
            <a:r>
              <a:rPr lang="en-US" sz="2400" b="1" dirty="0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Health</a:t>
            </a:r>
            <a:endParaRPr lang="en-US" sz="2400" b="1" dirty="0">
              <a:solidFill>
                <a:schemeClr val="tx1"/>
              </a:solidFill>
              <a:latin typeface="Calibri"/>
              <a:ea typeface="+mn-ea"/>
              <a:cs typeface="Calibri"/>
            </a:endParaRPr>
          </a:p>
          <a:p>
            <a:pPr marL="0" lvl="1" indent="0" eaLnBrk="1" fontAlgn="auto" hangingPunct="1">
              <a:spcAft>
                <a:spcPts val="0"/>
              </a:spcAft>
              <a:buFont typeface="Courier New" pitchFamily="49" charset="0"/>
              <a:buNone/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8.    Health Systems</a:t>
            </a:r>
          </a:p>
          <a:p>
            <a:pPr marL="0" lvl="1" indent="0" eaLnBrk="1" fontAlgn="auto" hangingPunct="1">
              <a:spcAft>
                <a:spcPts val="0"/>
              </a:spcAft>
              <a:buFont typeface="Courier New" pitchFamily="49" charset="0"/>
              <a:buNone/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9.    Maternal &amp; Newborn Health</a:t>
            </a:r>
          </a:p>
          <a:p>
            <a:pPr marL="0" lvl="1" indent="0" eaLnBrk="1" fontAlgn="auto" hangingPunct="1">
              <a:spcAft>
                <a:spcPts val="0"/>
              </a:spcAft>
              <a:buFont typeface="Courier New" pitchFamily="49" charset="0"/>
              <a:buNone/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10.  Social Science</a:t>
            </a:r>
          </a:p>
          <a:p>
            <a:pPr marL="457200" lvl="1" indent="-457200" eaLnBrk="1" fontAlgn="auto" hangingPunct="1">
              <a:spcAft>
                <a:spcPts val="0"/>
              </a:spcAft>
              <a:buFont typeface="Courier New" pitchFamily="49" charset="0"/>
              <a:buAutoNum type="arabicPeriod" startAt="11"/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Calibri"/>
                <a:ea typeface="+mn-ea"/>
              </a:rPr>
              <a:t>Education</a:t>
            </a:r>
          </a:p>
          <a:p>
            <a:pPr marL="457200" lvl="1" indent="-457200" fontAlgn="auto">
              <a:spcAft>
                <a:spcPts val="0"/>
              </a:spcAft>
              <a:buFont typeface="Courier New" pitchFamily="49" charset="0"/>
              <a:buAutoNum type="arabicPeriod" startAt="11"/>
              <a:defRPr/>
            </a:pPr>
            <a:r>
              <a:rPr lang="en-US" sz="2400" dirty="0" smtClean="0">
                <a:latin typeface="Calibri" pitchFamily="34" charset="0"/>
                <a:ea typeface="ＭＳ Ｐゴシック" charset="-128"/>
              </a:rPr>
              <a:t>Research to Policy Group</a:t>
            </a:r>
            <a:endParaRPr lang="en-US" sz="2400" b="1" dirty="0">
              <a:solidFill>
                <a:schemeClr val="tx1"/>
              </a:solidFill>
              <a:ea typeface="+mn-ea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43925" y="6356350"/>
            <a:ext cx="561975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E56DA03A-B057-4914-8344-402BB293303D}" type="slidenum">
              <a:rPr lang="en-US" smtClean="0">
                <a:ea typeface="ＭＳ Ｐゴシック" pitchFamily="34" charset="-128"/>
              </a:rPr>
              <a:pPr>
                <a:defRPr/>
              </a:pPr>
              <a:t>4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11269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152400" y="990600"/>
            <a:ext cx="4060503" cy="3240360"/>
          </a:xfrm>
          <a:prstGeom prst="rect">
            <a:avLst/>
          </a:prstGeom>
        </p:spPr>
        <p:txBody>
          <a:bodyPr/>
          <a:lstStyle/>
          <a:p>
            <a:pPr marL="514350" indent="-514350" eaLnBrk="1" hangingPunct="1">
              <a:buFont typeface="Century Gothic" pitchFamily="34" charset="0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Adult health &amp; Aging</a:t>
            </a:r>
          </a:p>
          <a:p>
            <a:pPr marL="514350" indent="-514350" eaLnBrk="1" hangingPunct="1">
              <a:buFont typeface="Century Gothic" pitchFamily="34" charset="0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Migration &amp; urbanization</a:t>
            </a:r>
          </a:p>
          <a:p>
            <a:pPr marL="514350" indent="-514350" eaLnBrk="1" hangingPunct="1">
              <a:buFont typeface="Century Gothic" pitchFamily="34" charset="0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Vaccination &amp; child survival</a:t>
            </a:r>
          </a:p>
          <a:p>
            <a:pPr marL="514350" indent="-514350" eaLnBrk="1" hangingPunct="1">
              <a:buFont typeface="Century Gothic" pitchFamily="34" charset="0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Antibiotics Resistance</a:t>
            </a:r>
          </a:p>
          <a:p>
            <a:pPr marL="514350" indent="-514350" eaLnBrk="1" hangingPunct="1">
              <a:buFont typeface="Century Gothic" pitchFamily="34" charset="0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Cause of death determination </a:t>
            </a:r>
          </a:p>
        </p:txBody>
      </p:sp>
      <p:pic>
        <p:nvPicPr>
          <p:cNvPr id="7" name="Picture 6" descr="(website) iHOPE workshop paricipants during a group discussion session aaa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96" y="4077072"/>
            <a:ext cx="4182979" cy="2780928"/>
          </a:xfrm>
          <a:prstGeom prst="rect">
            <a:avLst/>
          </a:prstGeom>
        </p:spPr>
      </p:pic>
      <p:pic>
        <p:nvPicPr>
          <p:cNvPr id="8" name="Picture 7" descr="20141114_112829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1" y="4083728"/>
            <a:ext cx="4932039" cy="2774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152400"/>
            <a:ext cx="8153400" cy="6096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1" dirty="0" smtClean="0">
                <a:solidFill>
                  <a:srgbClr val="7030A0"/>
                </a:solidFill>
              </a:rPr>
              <a:t>Leading the Fertility &amp; SRH WG!</a:t>
            </a:r>
            <a:endParaRPr kumimoji="0" lang="en-US" sz="3200" b="1" i="0" u="none" strike="noStrike" kern="0" cap="none" spc="0" normalizeH="0" baseline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endParaRPr lang="en-GB" sz="2400" dirty="0" smtClean="0"/>
          </a:p>
          <a:p>
            <a:pPr marL="346075" indent="-222250" eaLnBrk="0" hangingPunct="0">
              <a:lnSpc>
                <a:spcPct val="114000"/>
              </a:lnSpc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Co-leaders: </a:t>
            </a:r>
            <a:r>
              <a:rPr lang="en-US" sz="2800" dirty="0" err="1" smtClean="0"/>
              <a:t>Clémentine</a:t>
            </a:r>
            <a:r>
              <a:rPr lang="en-US" sz="2800" dirty="0" smtClean="0"/>
              <a:t> </a:t>
            </a:r>
            <a:r>
              <a:rPr lang="en-US" sz="2800" dirty="0" err="1" smtClean="0"/>
              <a:t>Rossier</a:t>
            </a:r>
            <a:r>
              <a:rPr lang="en-US" sz="2800" dirty="0" smtClean="0"/>
              <a:t> (</a:t>
            </a:r>
            <a:r>
              <a:rPr lang="en-US" sz="2800" dirty="0" smtClean="0">
                <a:solidFill>
                  <a:srgbClr val="00B0F0"/>
                </a:solidFill>
              </a:rPr>
              <a:t>U. Geneva</a:t>
            </a:r>
            <a:r>
              <a:rPr lang="en-US" sz="2800" dirty="0" smtClean="0"/>
              <a:t>) and </a:t>
            </a:r>
            <a:r>
              <a:rPr lang="en-US" sz="2800" dirty="0" err="1" smtClean="0"/>
              <a:t>Valérie</a:t>
            </a:r>
            <a:r>
              <a:rPr lang="en-US" sz="2800" dirty="0" smtClean="0"/>
              <a:t> Delaunay (IRD, Marseille)</a:t>
            </a:r>
          </a:p>
          <a:p>
            <a:pPr marL="346075" lvl="0" indent="-222250" eaLnBrk="0" hangingPunct="0">
              <a:lnSpc>
                <a:spcPct val="114000"/>
              </a:lnSpc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Working group technical committee: Martin </a:t>
            </a:r>
            <a:r>
              <a:rPr lang="en-US" sz="2800" dirty="0" err="1" smtClean="0"/>
              <a:t>Bangha</a:t>
            </a:r>
            <a:r>
              <a:rPr lang="en-US" sz="2800" dirty="0" smtClean="0"/>
              <a:t> (INDEPTH), </a:t>
            </a:r>
            <a:r>
              <a:rPr lang="en-US" sz="2800" dirty="0" err="1" smtClean="0"/>
              <a:t>Donatien</a:t>
            </a:r>
            <a:r>
              <a:rPr lang="en-US" sz="2800" dirty="0" smtClean="0"/>
              <a:t> </a:t>
            </a:r>
            <a:r>
              <a:rPr lang="en-US" sz="2800" dirty="0" err="1" smtClean="0"/>
              <a:t>Beguy</a:t>
            </a:r>
            <a:r>
              <a:rPr lang="en-US" sz="2800" dirty="0" smtClean="0"/>
              <a:t> (APHRC), Jacques </a:t>
            </a:r>
            <a:r>
              <a:rPr lang="en-US" sz="2800" dirty="0" err="1" smtClean="0"/>
              <a:t>Emina</a:t>
            </a:r>
            <a:r>
              <a:rPr lang="en-US" sz="2800" dirty="0" smtClean="0"/>
              <a:t> (U Kinshasa), Bruno </a:t>
            </a:r>
            <a:r>
              <a:rPr lang="en-US" sz="2800" dirty="0" err="1" smtClean="0"/>
              <a:t>Schoumaker</a:t>
            </a:r>
            <a:r>
              <a:rPr lang="en-US" sz="2800" dirty="0" smtClean="0"/>
              <a:t> (UCL), </a:t>
            </a:r>
            <a:r>
              <a:rPr lang="en-US" sz="2800" dirty="0" err="1" smtClean="0"/>
              <a:t>Abdramane</a:t>
            </a:r>
            <a:r>
              <a:rPr lang="en-US" sz="2800" dirty="0" smtClean="0"/>
              <a:t> </a:t>
            </a:r>
            <a:r>
              <a:rPr lang="en-US" sz="2800" dirty="0" err="1" smtClean="0"/>
              <a:t>Soura</a:t>
            </a:r>
            <a:r>
              <a:rPr lang="en-US" sz="2800" dirty="0" smtClean="0"/>
              <a:t> (ISSP)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8600" y="152400"/>
            <a:ext cx="8686800" cy="6096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400" b="1" dirty="0" smtClean="0">
                <a:solidFill>
                  <a:srgbClr val="7030A0"/>
                </a:solidFill>
              </a:rPr>
              <a:t>Major Undertaking of Fertility &amp; SRH WG</a:t>
            </a:r>
            <a:endParaRPr kumimoji="0" lang="en-US" sz="3400" b="1" i="0" u="none" strike="noStrike" kern="0" cap="none" spc="0" normalizeH="0" baseline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28600" y="914400"/>
            <a:ext cx="8686800" cy="5029200"/>
          </a:xfrm>
          <a:prstGeom prst="rect">
            <a:avLst/>
          </a:prstGeom>
        </p:spPr>
        <p:txBody>
          <a:bodyPr/>
          <a:lstStyle/>
          <a:p>
            <a:pPr marL="346075" lvl="0" indent="-222250" eaLnBrk="0" hangingPunct="0">
              <a:lnSpc>
                <a:spcPct val="114000"/>
              </a:lnSpc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600" dirty="0" smtClean="0"/>
              <a:t>June 2014: fertility workshop with sites in Burkina Faso </a:t>
            </a:r>
            <a:r>
              <a:rPr lang="en-US" sz="2600" dirty="0" smtClean="0">
                <a:sym typeface="Wingdings" pitchFamily="2" charset="2"/>
              </a:rPr>
              <a:t> Takes time to organize data for analysis</a:t>
            </a:r>
            <a:endParaRPr lang="en-US" sz="2600" dirty="0" smtClean="0"/>
          </a:p>
          <a:p>
            <a:pPr marL="346075" lvl="0" indent="-222250" eaLnBrk="0" hangingPunct="0">
              <a:lnSpc>
                <a:spcPct val="114000"/>
              </a:lnSpc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2600" dirty="0" smtClean="0"/>
              <a:t>2014: 5000$ by INDEPTH to study fertility using </a:t>
            </a:r>
            <a:r>
              <a:rPr lang="en-US" sz="2600" dirty="0" err="1" smtClean="0"/>
              <a:t>INDEPTHStats</a:t>
            </a:r>
            <a:r>
              <a:rPr lang="en-US" sz="2600" dirty="0" smtClean="0"/>
              <a:t>; paper written and presented at the PAA 2015 and ISC 2015. </a:t>
            </a:r>
          </a:p>
          <a:p>
            <a:pPr marL="346075" lvl="0" indent="-222250" eaLnBrk="0" hangingPunct="0">
              <a:lnSpc>
                <a:spcPct val="114000"/>
              </a:lnSpc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600" dirty="0" smtClean="0"/>
              <a:t>WG launched at the ISC in Addis Ababa, November 2015: interest expressed by member </a:t>
            </a:r>
            <a:r>
              <a:rPr lang="en-US" sz="2600" dirty="0" err="1" smtClean="0"/>
              <a:t>centres</a:t>
            </a:r>
            <a:endParaRPr lang="en-US" sz="2600" dirty="0" smtClean="0"/>
          </a:p>
          <a:p>
            <a:pPr marL="346075" lvl="0" indent="-222250" eaLnBrk="0" hangingPunct="0">
              <a:lnSpc>
                <a:spcPct val="114000"/>
              </a:lnSpc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600" b="1" dirty="0" smtClean="0">
                <a:solidFill>
                  <a:srgbClr val="00B0F0"/>
                </a:solidFill>
              </a:rPr>
              <a:t>SARECO funding (Switzerland), Evidence project (</a:t>
            </a:r>
            <a:r>
              <a:rPr lang="en-US" sz="2600" b="1" dirty="0" err="1" smtClean="0">
                <a:solidFill>
                  <a:srgbClr val="00B0F0"/>
                </a:solidFill>
              </a:rPr>
              <a:t>PopCouncil</a:t>
            </a:r>
            <a:r>
              <a:rPr lang="en-US" sz="2600" b="1" dirty="0" smtClean="0">
                <a:solidFill>
                  <a:srgbClr val="00B0F0"/>
                </a:solidFill>
              </a:rPr>
              <a:t>/USAID), </a:t>
            </a:r>
            <a:r>
              <a:rPr lang="en-US" sz="2600" b="1" dirty="0" err="1" smtClean="0">
                <a:solidFill>
                  <a:srgbClr val="00B0F0"/>
                </a:solidFill>
              </a:rPr>
              <a:t>Ined</a:t>
            </a:r>
            <a:r>
              <a:rPr lang="en-US" sz="2600" b="1" dirty="0" smtClean="0">
                <a:solidFill>
                  <a:srgbClr val="00B0F0"/>
                </a:solidFill>
              </a:rPr>
              <a:t> and INDEPTH </a:t>
            </a:r>
          </a:p>
          <a:p>
            <a:pPr marL="346075" lvl="0" indent="-222250" eaLnBrk="0" hangingPunct="0">
              <a:lnSpc>
                <a:spcPct val="114000"/>
              </a:lnSpc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600" b="1" dirty="0" smtClean="0">
                <a:solidFill>
                  <a:srgbClr val="00B0F0"/>
                </a:solidFill>
              </a:rPr>
              <a:t>1st workshop on adolescent fertility held May 2016</a:t>
            </a:r>
            <a:endParaRPr kumimoji="0" lang="en-US" sz="2600" b="1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58200" cy="609600"/>
          </a:xfrm>
        </p:spPr>
        <p:txBody>
          <a:bodyPr/>
          <a:lstStyle/>
          <a:p>
            <a:r>
              <a:rPr lang="fr-CH" sz="2800" dirty="0" smtClean="0">
                <a:solidFill>
                  <a:srgbClr val="7030A0"/>
                </a:solidFill>
              </a:rPr>
              <a:t>Participants </a:t>
            </a:r>
            <a:r>
              <a:rPr lang="fr-CH" sz="2800" dirty="0" err="1" smtClean="0">
                <a:solidFill>
                  <a:srgbClr val="7030A0"/>
                </a:solidFill>
              </a:rPr>
              <a:t>at</a:t>
            </a:r>
            <a:r>
              <a:rPr lang="fr-CH" sz="2800" dirty="0" smtClean="0">
                <a:solidFill>
                  <a:srgbClr val="7030A0"/>
                </a:solidFill>
              </a:rPr>
              <a:t> workshop in Accra, May 2-6 2016</a:t>
            </a:r>
            <a:endParaRPr lang="en-US" sz="2800" dirty="0">
              <a:solidFill>
                <a:srgbClr val="7030A0"/>
              </a:solidFill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6034617" cy="48006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019800" y="990600"/>
            <a:ext cx="3124200" cy="5562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Some 29 participants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18 HDSSs represented from 8 African countries; West &amp; East equally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Population covered: ~1.2 million: from 8,500 (</a:t>
            </a:r>
            <a:r>
              <a:rPr kumimoji="0" lang="en-US" sz="22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Mlomp</a:t>
            </a:r>
            <a:r>
              <a:rPr kumimoji="0" lang="en-US" sz="22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to 160,000 (</a:t>
            </a:r>
            <a:r>
              <a:rPr kumimoji="0" lang="en-US" sz="22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Navrongo</a:t>
            </a:r>
            <a:r>
              <a:rPr kumimoji="0" lang="en-US" sz="22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228600" lvl="0" indent="-228600">
              <a:spcBef>
                <a:spcPts val="800"/>
              </a:spcBef>
              <a:buFont typeface="Arial" pitchFamily="34" charset="0"/>
              <a:buChar char="•"/>
            </a:pPr>
            <a:r>
              <a:rPr lang="en-US" sz="2200" kern="0" dirty="0" smtClean="0"/>
              <a:t>TFR: ranging from replacement level (Nairobi) to ~6 for </a:t>
            </a:r>
            <a:r>
              <a:rPr lang="en-US" sz="2200" kern="0" dirty="0" err="1" smtClean="0"/>
              <a:t>Kyamulibwa</a:t>
            </a:r>
            <a:r>
              <a:rPr lang="en-US" sz="2200" kern="0" dirty="0" smtClean="0"/>
              <a:t>, </a:t>
            </a:r>
            <a:r>
              <a:rPr lang="en-US" sz="2200" kern="0" dirty="0" err="1" smtClean="0"/>
              <a:t>Karonga</a:t>
            </a:r>
            <a:r>
              <a:rPr lang="en-US" sz="2200" kern="0" dirty="0" smtClean="0"/>
              <a:t> &amp; </a:t>
            </a:r>
            <a:r>
              <a:rPr lang="en-US" sz="2200" kern="0" dirty="0" err="1" smtClean="0"/>
              <a:t>Niakhar</a:t>
            </a:r>
            <a:endParaRPr kumimoji="0" lang="en-US" sz="22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957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152400"/>
            <a:ext cx="8153400" cy="6096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1" dirty="0" smtClean="0">
                <a:solidFill>
                  <a:srgbClr val="7030A0"/>
                </a:solidFill>
              </a:rPr>
              <a:t>Objectives of workshop/project</a:t>
            </a:r>
            <a:endParaRPr kumimoji="0" lang="en-US" sz="3200" b="1" i="0" u="none" strike="noStrike" kern="0" cap="none" spc="0" normalizeH="0" baseline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28600" y="914400"/>
            <a:ext cx="8686800" cy="5410200"/>
          </a:xfrm>
          <a:prstGeom prst="rect">
            <a:avLst/>
          </a:prstGeom>
        </p:spPr>
        <p:txBody>
          <a:bodyPr/>
          <a:lstStyle/>
          <a:p>
            <a:pPr marL="346075" indent="-222250" eaLnBrk="0" hangingPunct="0">
              <a:lnSpc>
                <a:spcPct val="114000"/>
              </a:lnSpc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Compile/review data from member HDSS </a:t>
            </a:r>
            <a:r>
              <a:rPr lang="en-US" sz="2800" dirty="0" err="1" smtClean="0"/>
              <a:t>centres</a:t>
            </a:r>
            <a:r>
              <a:rPr lang="en-US" sz="2800" dirty="0" smtClean="0"/>
              <a:t> &amp; gain insight on the research conducted on fertility</a:t>
            </a:r>
          </a:p>
          <a:p>
            <a:pPr marL="346075" lvl="0" indent="-222250" eaLnBrk="0" hangingPunct="0">
              <a:lnSpc>
                <a:spcPct val="114000"/>
              </a:lnSpc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Harmonize and prepare the relevant datasets for comparative analysis of adolescent fertility: 3 topics</a:t>
            </a:r>
          </a:p>
          <a:p>
            <a:pPr marL="914400" lvl="1" indent="-333375" eaLnBrk="0" hangingPunct="0">
              <a:lnSpc>
                <a:spcPct val="114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2400" dirty="0" smtClean="0"/>
              <a:t>Contribution of adolescent fertility to overall TFR</a:t>
            </a:r>
          </a:p>
          <a:p>
            <a:pPr marL="914400" lvl="1" indent="-333375" eaLnBrk="0" hangingPunct="0">
              <a:lnSpc>
                <a:spcPct val="114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2400" dirty="0" smtClean="0"/>
              <a:t>Increasing education for girls and adolescent fertility</a:t>
            </a:r>
          </a:p>
          <a:p>
            <a:pPr marL="914400" lvl="1" indent="-333375" eaLnBrk="0" hangingPunct="0">
              <a:lnSpc>
                <a:spcPct val="114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2400" dirty="0" smtClean="0"/>
              <a:t>Socioeconomic conditions and premarital fertility</a:t>
            </a:r>
          </a:p>
          <a:p>
            <a:pPr marL="346075" lvl="0" indent="-222250" eaLnBrk="0" hangingPunct="0">
              <a:lnSpc>
                <a:spcPct val="114000"/>
              </a:lnSpc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Eventually, disseminate the findings in order to enhance uptake and use in policy and RH </a:t>
            </a:r>
            <a:r>
              <a:rPr lang="en-US" sz="2800" dirty="0" err="1" smtClean="0"/>
              <a:t>programme</a:t>
            </a:r>
            <a:r>
              <a:rPr lang="en-US" sz="2800" dirty="0" smtClean="0"/>
              <a:t> implementation.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2400" y="152400"/>
            <a:ext cx="8839200" cy="6096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1" dirty="0" smtClean="0">
                <a:solidFill>
                  <a:srgbClr val="7030A0"/>
                </a:solidFill>
              </a:rPr>
              <a:t>General Observations from Workshop</a:t>
            </a:r>
            <a:endParaRPr kumimoji="0" lang="en-US" sz="3200" b="1" i="0" u="none" strike="noStrike" kern="0" cap="none" spc="0" normalizeH="0" baseline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28600" y="990600"/>
            <a:ext cx="8686800" cy="5181600"/>
          </a:xfrm>
          <a:prstGeom prst="rect">
            <a:avLst/>
          </a:prstGeom>
        </p:spPr>
        <p:txBody>
          <a:bodyPr/>
          <a:lstStyle/>
          <a:p>
            <a:pPr marL="346075" indent="-222250" eaLnBrk="0" hangingPunct="0">
              <a:lnSpc>
                <a:spcPct val="114000"/>
              </a:lnSpc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Workshop served to capitalize on the interest in fertility and SRH in the </a:t>
            </a:r>
            <a:r>
              <a:rPr lang="en-US" sz="2400" dirty="0" err="1" smtClean="0"/>
              <a:t>centres</a:t>
            </a:r>
            <a:r>
              <a:rPr lang="en-US" sz="2400" dirty="0" smtClean="0"/>
              <a:t> and to </a:t>
            </a:r>
            <a:r>
              <a:rPr lang="en-US" sz="2400" b="1" dirty="0" smtClean="0"/>
              <a:t>strengthen capacity on reproductive health issues </a:t>
            </a:r>
            <a:r>
              <a:rPr lang="en-US" sz="2400" dirty="0" smtClean="0"/>
              <a:t>by having them explore the use of existing data. </a:t>
            </a:r>
          </a:p>
          <a:p>
            <a:pPr marL="346075" indent="-222250" eaLnBrk="0" hangingPunct="0">
              <a:lnSpc>
                <a:spcPct val="114000"/>
              </a:lnSpc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In general, a lot of </a:t>
            </a:r>
            <a:r>
              <a:rPr lang="en-US" sz="2400" b="1" dirty="0" smtClean="0"/>
              <a:t>capacity strengthening was done through the data harmonization </a:t>
            </a:r>
            <a:r>
              <a:rPr lang="en-US" sz="2400" dirty="0" smtClean="0"/>
              <a:t>&amp; data management</a:t>
            </a:r>
          </a:p>
          <a:p>
            <a:pPr marL="346075" lvl="0" indent="-222250" eaLnBrk="0" hangingPunct="0">
              <a:lnSpc>
                <a:spcPct val="114000"/>
              </a:lnSpc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Urgent need for a few key questions on reproductive health issues and contraceptive use to be added to the r</a:t>
            </a:r>
            <a:r>
              <a:rPr lang="en-US" sz="2400" b="1" dirty="0" smtClean="0"/>
              <a:t>outine HDSS data collection</a:t>
            </a:r>
            <a:r>
              <a:rPr lang="en-US" sz="2400" dirty="0" smtClean="0"/>
              <a:t>, to prepare the </a:t>
            </a:r>
            <a:r>
              <a:rPr lang="en-US" sz="2400" dirty="0" err="1" smtClean="0"/>
              <a:t>centres</a:t>
            </a:r>
            <a:r>
              <a:rPr lang="en-US" sz="2400" dirty="0" smtClean="0"/>
              <a:t> for the monitoring and evaluation of programs in this area.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ishkin Associat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CST Needs Asssessment Survey Results-1</Template>
  <TotalTime>22203</TotalTime>
  <Words>962</Words>
  <Application>Microsoft Office PowerPoint</Application>
  <PresentationFormat>Affichage à l'écran (4:3)</PresentationFormat>
  <Paragraphs>119</Paragraphs>
  <Slides>15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6" baseType="lpstr">
      <vt:lpstr>ＭＳ Ｐゴシック</vt:lpstr>
      <vt:lpstr>Arial</vt:lpstr>
      <vt:lpstr>Calibri</vt:lpstr>
      <vt:lpstr>Century Gothic</vt:lpstr>
      <vt:lpstr>Courier New</vt:lpstr>
      <vt:lpstr>Lucida Grande</vt:lpstr>
      <vt:lpstr>Open Sans</vt:lpstr>
      <vt:lpstr>Perpetua</vt:lpstr>
      <vt:lpstr>Times New Roman</vt:lpstr>
      <vt:lpstr>Wingdings</vt:lpstr>
      <vt:lpstr>Mishkin Associates</vt:lpstr>
      <vt:lpstr>Présentation PowerPoint</vt:lpstr>
      <vt:lpstr>HDSS Sentinel Surveillance Countries</vt:lpstr>
      <vt:lpstr>HDSS Data: Prospective Monitoring</vt:lpstr>
      <vt:lpstr>Active Working Groups  Projects</vt:lpstr>
      <vt:lpstr>Présentation PowerPoint</vt:lpstr>
      <vt:lpstr>Présentation PowerPoint</vt:lpstr>
      <vt:lpstr>Participants at workshop in Accra, May 2-6 2016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Adolescent birth rate in 6 INDEPTH HDSS sites (standardized on educational  levels of the region), sub-saharan Africa, compared to ABR level in the region according to the last DHS survey</vt:lpstr>
      <vt:lpstr>Présentation PowerPoint</vt:lpstr>
      <vt:lpstr>Présentation PowerPoint</vt:lpstr>
    </vt:vector>
  </TitlesOfParts>
  <Company>CARANA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Bangha</dc:creator>
  <cp:lastModifiedBy>BOURSET Lea</cp:lastModifiedBy>
  <cp:revision>641</cp:revision>
  <dcterms:created xsi:type="dcterms:W3CDTF">2015-09-07T06:39:42Z</dcterms:created>
  <dcterms:modified xsi:type="dcterms:W3CDTF">2018-07-19T09:42:11Z</dcterms:modified>
</cp:coreProperties>
</file>